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10972800"/>
  <p:notesSz cx="10972800" cy="14630400"/>
  <p:embeddedFontLst>
    <p:embeddedFont>
      <p:font typeface="Instrument Sans Semi Bold" panose="020B0600000101010101" charset="0"/>
      <p:regular r:id="rId9"/>
    </p:embeddedFont>
    <p:embeddedFont>
      <p:font typeface="맑은 고딕" panose="020B0503020000020004" pitchFamily="50" charset="-127"/>
      <p:regular r:id="rId10"/>
      <p:bold r:id="rId11"/>
    </p:embeddedFont>
    <p:embeddedFont>
      <p:font typeface="Instrument Sans Medium" panose="020B0600000101010101" charset="0"/>
      <p:regular r:id="rId12"/>
    </p:embeddedFont>
    <p:embeddedFont>
      <p:font typeface="나눔바른고딕" panose="020B0603020101020101" pitchFamily="50" charset="-127"/>
      <p:regular r:id="rId13"/>
      <p:bold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241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24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woongjin@seoultech.ac.k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95527@seoultech.ac.k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862316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22125" y="4860395"/>
            <a:ext cx="9250963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altLang="ko-KR" sz="3900" b="1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[KCM] </a:t>
            </a:r>
            <a:r>
              <a:rPr lang="en-US" sz="3900" b="1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불확실성 </a:t>
            </a: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값을 </a:t>
            </a:r>
            <a:r>
              <a:rPr lang="en-US" sz="3900" b="1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이용한 </a:t>
            </a:r>
            <a:endParaRPr lang="en-US" sz="3900" b="1" smtClean="0">
              <a:solidFill>
                <a:srgbClr val="091C5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Instrument Sans Semi Bold" pitchFamily="34" charset="-120"/>
            </a:endParaRPr>
          </a:p>
          <a:p>
            <a:pPr marL="0" indent="0" algn="l">
              <a:lnSpc>
                <a:spcPts val="4850"/>
              </a:lnSpc>
              <a:buNone/>
            </a:pPr>
            <a:r>
              <a:rPr lang="en-US" sz="3900" b="1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신경망 </a:t>
            </a:r>
            <a:r>
              <a:rPr lang="en-US" sz="3900" b="1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모델 </a:t>
            </a:r>
            <a:r>
              <a:rPr lang="en-US" sz="3900" b="1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학습 </a:t>
            </a: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데이터 처리 기술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1"/>
          <p:cNvSpPr/>
          <p:nvPr/>
        </p:nvSpPr>
        <p:spPr>
          <a:xfrm>
            <a:off x="4722125" y="4189256"/>
            <a:ext cx="5657731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특허 </a:t>
            </a:r>
            <a:r>
              <a:rPr lang="en-US" sz="31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 매각·라이센스 제안</a:t>
            </a:r>
            <a:endParaRPr lang="en-US" sz="31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 2"/>
          <p:cNvSpPr/>
          <p:nvPr/>
        </p:nvSpPr>
        <p:spPr>
          <a:xfrm>
            <a:off x="4722125" y="6367893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등록특허 10-2883102 기반</a:t>
            </a:r>
            <a:endParaRPr 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서울과학기술대학교 산학협력단</a:t>
            </a:r>
            <a:endParaRPr 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0" y="0"/>
            <a:ext cx="14630400" cy="1160060"/>
          </a:xfrm>
          <a:custGeom>
            <a:avLst/>
            <a:gdLst/>
            <a:ahLst/>
            <a:cxnLst/>
            <a:rect l="l" t="t" r="r" b="b"/>
            <a:pathLst>
              <a:path w="7560309" h="792480">
                <a:moveTo>
                  <a:pt x="7559992" y="0"/>
                </a:moveTo>
                <a:lnTo>
                  <a:pt x="0" y="0"/>
                </a:lnTo>
                <a:lnTo>
                  <a:pt x="0" y="791997"/>
                </a:lnTo>
                <a:lnTo>
                  <a:pt x="7559992" y="791997"/>
                </a:lnTo>
                <a:lnTo>
                  <a:pt x="7559992" y="0"/>
                </a:lnTo>
                <a:close/>
              </a:path>
            </a:pathLst>
          </a:custGeom>
          <a:solidFill>
            <a:srgbClr val="003E7E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10495433" y="750847"/>
            <a:ext cx="483870" cy="396240"/>
          </a:xfrm>
          <a:custGeom>
            <a:avLst/>
            <a:gdLst/>
            <a:ahLst/>
            <a:cxnLst/>
            <a:rect l="l" t="t" r="r" b="b"/>
            <a:pathLst>
              <a:path w="483870" h="396240">
                <a:moveTo>
                  <a:pt x="231317" y="0"/>
                </a:moveTo>
                <a:lnTo>
                  <a:pt x="0" y="0"/>
                </a:lnTo>
                <a:lnTo>
                  <a:pt x="254444" y="395998"/>
                </a:lnTo>
                <a:lnTo>
                  <a:pt x="483489" y="395998"/>
                </a:lnTo>
                <a:lnTo>
                  <a:pt x="231317" y="0"/>
                </a:lnTo>
                <a:close/>
              </a:path>
            </a:pathLst>
          </a:custGeom>
          <a:solidFill>
            <a:srgbClr val="B5111A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8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0782" y="368656"/>
            <a:ext cx="4505618" cy="409266"/>
          </a:xfrm>
          <a:prstGeom prst="rect">
            <a:avLst/>
          </a:prstGeom>
        </p:spPr>
      </p:pic>
      <p:sp>
        <p:nvSpPr>
          <p:cNvPr id="9" name="object 7"/>
          <p:cNvSpPr/>
          <p:nvPr/>
        </p:nvSpPr>
        <p:spPr>
          <a:xfrm>
            <a:off x="0" y="15108"/>
            <a:ext cx="198120" cy="306070"/>
          </a:xfrm>
          <a:custGeom>
            <a:avLst/>
            <a:gdLst/>
            <a:ahLst/>
            <a:cxnLst/>
            <a:rect l="l" t="t" r="r" b="b"/>
            <a:pathLst>
              <a:path w="198120" h="306070">
                <a:moveTo>
                  <a:pt x="0" y="0"/>
                </a:moveTo>
                <a:lnTo>
                  <a:pt x="0" y="305859"/>
                </a:lnTo>
                <a:lnTo>
                  <a:pt x="197943" y="305859"/>
                </a:lnTo>
                <a:lnTo>
                  <a:pt x="0" y="0"/>
                </a:lnTo>
                <a:close/>
              </a:path>
            </a:pathLst>
          </a:custGeom>
          <a:solidFill>
            <a:srgbClr val="B5111A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511860" y="814550"/>
            <a:ext cx="407034" cy="365760"/>
          </a:xfrm>
          <a:custGeom>
            <a:avLst/>
            <a:gdLst/>
            <a:ahLst/>
            <a:cxnLst/>
            <a:rect l="l" t="t" r="r" b="b"/>
            <a:pathLst>
              <a:path w="407034" h="365759">
                <a:moveTo>
                  <a:pt x="170129" y="0"/>
                </a:moveTo>
                <a:lnTo>
                  <a:pt x="0" y="0"/>
                </a:lnTo>
                <a:lnTo>
                  <a:pt x="236564" y="365531"/>
                </a:lnTo>
                <a:lnTo>
                  <a:pt x="406693" y="365531"/>
                </a:lnTo>
                <a:lnTo>
                  <a:pt x="170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3483EC-76CC-4D7D-9E8E-8B813BD68CA4}"/>
              </a:ext>
            </a:extLst>
          </p:cNvPr>
          <p:cNvSpPr txBox="1"/>
          <p:nvPr/>
        </p:nvSpPr>
        <p:spPr>
          <a:xfrm>
            <a:off x="10997646" y="717684"/>
            <a:ext cx="342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인공지능반도체공학과 </a:t>
            </a:r>
            <a:r>
              <a:rPr lang="ko-KR" altLang="en-US" sz="2000" b="1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김현</a:t>
            </a:r>
            <a:r>
              <a:rPr lang="ko-KR" altLang="en-US" sz="160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교수</a:t>
            </a:r>
            <a:endParaRPr lang="ko-KR" altLang="en-US" sz="16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251881" y="10639047"/>
            <a:ext cx="12378519" cy="333753"/>
            <a:chOff x="2225741" y="10541561"/>
            <a:chExt cx="5334635" cy="150843"/>
          </a:xfrm>
        </p:grpSpPr>
        <p:sp>
          <p:nvSpPr>
            <p:cNvPr id="13" name="bg object 16"/>
            <p:cNvSpPr/>
            <p:nvPr/>
          </p:nvSpPr>
          <p:spPr>
            <a:xfrm>
              <a:off x="2225741" y="10541561"/>
              <a:ext cx="5334635" cy="150495"/>
            </a:xfrm>
            <a:custGeom>
              <a:avLst/>
              <a:gdLst/>
              <a:ahLst/>
              <a:cxnLst/>
              <a:rect l="l" t="t" r="r" b="b"/>
              <a:pathLst>
                <a:path w="5334634" h="150495">
                  <a:moveTo>
                    <a:pt x="5334254" y="0"/>
                  </a:moveTo>
                  <a:lnTo>
                    <a:pt x="0" y="0"/>
                  </a:lnTo>
                  <a:lnTo>
                    <a:pt x="97358" y="150444"/>
                  </a:lnTo>
                  <a:lnTo>
                    <a:pt x="5334254" y="150444"/>
                  </a:lnTo>
                  <a:lnTo>
                    <a:pt x="5334254" y="0"/>
                  </a:lnTo>
                  <a:close/>
                </a:path>
              </a:pathLst>
            </a:custGeom>
            <a:solidFill>
              <a:srgbClr val="003E7E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" name="bg object 17"/>
            <p:cNvSpPr/>
            <p:nvPr/>
          </p:nvSpPr>
          <p:spPr>
            <a:xfrm>
              <a:off x="6819092" y="10542544"/>
              <a:ext cx="356870" cy="149860"/>
            </a:xfrm>
            <a:custGeom>
              <a:avLst/>
              <a:gdLst/>
              <a:ahLst/>
              <a:cxnLst/>
              <a:rect l="l" t="t" r="r" b="b"/>
              <a:pathLst>
                <a:path w="356870" h="149859">
                  <a:moveTo>
                    <a:pt x="259880" y="0"/>
                  </a:moveTo>
                  <a:lnTo>
                    <a:pt x="0" y="0"/>
                  </a:lnTo>
                  <a:lnTo>
                    <a:pt x="96723" y="149453"/>
                  </a:lnTo>
                  <a:lnTo>
                    <a:pt x="356603" y="149453"/>
                  </a:lnTo>
                  <a:lnTo>
                    <a:pt x="259880" y="0"/>
                  </a:lnTo>
                  <a:close/>
                </a:path>
              </a:pathLst>
            </a:custGeom>
            <a:solidFill>
              <a:srgbClr val="B5111A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8382" y="3964636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 개요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848382" y="5663940"/>
            <a:ext cx="1103881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기술은 </a:t>
            </a:r>
            <a:r>
              <a:rPr lang="en-US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불확실성(uncertainty) 값을 이용하여 AI의 학습·판단 과정을 정량적으로 검증</a:t>
            </a:r>
            <a:r>
              <a:rPr lang="en-US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하는 신경망 기반 데이터 처리 기술입니다.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2"/>
          <p:cNvSpPr/>
          <p:nvPr/>
        </p:nvSpPr>
        <p:spPr>
          <a:xfrm>
            <a:off x="848382" y="6204722"/>
            <a:ext cx="1103881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자율주행 AI가 사용하는 학습 데이터 및 추론 결과에 대해 "신뢰 가능한 판단인지"를 </a:t>
            </a:r>
            <a:r>
              <a:rPr lang="en-US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객관적 수치로 설명 가능</a:t>
            </a:r>
            <a:r>
              <a:rPr lang="en-US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하게 만듭니다.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48382" y="6936575"/>
            <a:ext cx="3111937" cy="1327190"/>
          </a:xfrm>
          <a:prstGeom prst="roundRect">
            <a:avLst>
              <a:gd name="adj" fmla="val 13459"/>
            </a:avLst>
          </a:prstGeom>
          <a:solidFill>
            <a:srgbClr val="CEE6FD"/>
          </a:solidFill>
          <a:ln/>
        </p:spPr>
      </p:sp>
      <p:sp>
        <p:nvSpPr>
          <p:cNvPr id="6" name="Text 4"/>
          <p:cNvSpPr/>
          <p:nvPr/>
        </p:nvSpPr>
        <p:spPr>
          <a:xfrm>
            <a:off x="1046740" y="7134934"/>
            <a:ext cx="265342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불확실성 기반 데이터 선별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158676" y="6936575"/>
            <a:ext cx="3111937" cy="1327190"/>
          </a:xfrm>
          <a:prstGeom prst="roundRect">
            <a:avLst>
              <a:gd name="adj" fmla="val 13459"/>
            </a:avLst>
          </a:prstGeom>
          <a:solidFill>
            <a:srgbClr val="CEE6FD"/>
          </a:solidFill>
          <a:ln/>
        </p:spPr>
      </p:sp>
      <p:sp>
        <p:nvSpPr>
          <p:cNvPr id="8" name="Text 6"/>
          <p:cNvSpPr/>
          <p:nvPr/>
        </p:nvSpPr>
        <p:spPr>
          <a:xfrm>
            <a:off x="4357035" y="7134934"/>
            <a:ext cx="2715220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오탐(FP)·미탐(FN) 자동 분류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68971" y="6936575"/>
            <a:ext cx="3111937" cy="1327190"/>
          </a:xfrm>
          <a:prstGeom prst="roundRect">
            <a:avLst>
              <a:gd name="adj" fmla="val 13459"/>
            </a:avLst>
          </a:prstGeom>
          <a:solidFill>
            <a:srgbClr val="CEE6FD"/>
          </a:solidFill>
          <a:ln/>
        </p:spPr>
      </p:sp>
      <p:sp>
        <p:nvSpPr>
          <p:cNvPr id="10" name="Text 8"/>
          <p:cNvSpPr/>
          <p:nvPr/>
        </p:nvSpPr>
        <p:spPr>
          <a:xfrm>
            <a:off x="7667329" y="7134934"/>
            <a:ext cx="2715220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mAP 하락률 기반 학습 상태 판단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0779266" y="6936575"/>
            <a:ext cx="3277929" cy="1327190"/>
          </a:xfrm>
          <a:prstGeom prst="roundRect">
            <a:avLst>
              <a:gd name="adj" fmla="val 13459"/>
            </a:avLst>
          </a:prstGeom>
          <a:solidFill>
            <a:srgbClr val="CEE6FD"/>
          </a:solidFill>
          <a:ln/>
        </p:spPr>
      </p:sp>
      <p:sp>
        <p:nvSpPr>
          <p:cNvPr id="12" name="Text 10"/>
          <p:cNvSpPr/>
          <p:nvPr/>
        </p:nvSpPr>
        <p:spPr>
          <a:xfrm>
            <a:off x="10977623" y="7134934"/>
            <a:ext cx="2860051" cy="930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유사 라벨(pseudo-label) 업데이트의 </a:t>
            </a:r>
            <a:r>
              <a:rPr lang="en-US" sz="1950" dirty="0">
                <a:solidFill>
                  <a:srgbClr val="F578D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정량적 근거 제공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445" y="2633145"/>
            <a:ext cx="6581775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62030" y="3444653"/>
            <a:ext cx="798433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KGM의 시장 문제와 기술적 Pain Point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1"/>
          <p:cNvSpPr/>
          <p:nvPr/>
        </p:nvSpPr>
        <p:spPr>
          <a:xfrm>
            <a:off x="862030" y="535231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기존 문제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 2"/>
          <p:cNvSpPr/>
          <p:nvPr/>
        </p:nvSpPr>
        <p:spPr>
          <a:xfrm>
            <a:off x="862030" y="5922747"/>
            <a:ext cx="6279356" cy="1270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E2E-AI / VLA 모델은 내부 판단 구조가 </a:t>
            </a:r>
            <a:r>
              <a:rPr lang="en-US" sz="160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블랙박스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사고·이상상황 발생 시 AI 판단이 합리적이었는지 </a:t>
            </a: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입증 불가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규제·표준 요구 증가: ISO 26262, ISO 5469, ASPICE 4.0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"왜 이 판단을 했는가?"에 대한 </a:t>
            </a: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수치 기반 설명 부재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490239" y="5153960"/>
            <a:ext cx="6565106" cy="2316599"/>
          </a:xfrm>
          <a:prstGeom prst="roundRect">
            <a:avLst>
              <a:gd name="adj" fmla="val 12337"/>
            </a:avLst>
          </a:prstGeom>
          <a:solidFill>
            <a:srgbClr val="84C1FA"/>
          </a:solidFill>
          <a:ln/>
        </p:spPr>
      </p:sp>
      <p:sp>
        <p:nvSpPr>
          <p:cNvPr id="7" name="Text 4"/>
          <p:cNvSpPr/>
          <p:nvPr/>
        </p:nvSpPr>
        <p:spPr>
          <a:xfrm>
            <a:off x="7688597" y="535231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결과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 5"/>
          <p:cNvSpPr/>
          <p:nvPr/>
        </p:nvSpPr>
        <p:spPr>
          <a:xfrm>
            <a:off x="7688597" y="5922747"/>
            <a:ext cx="6168390" cy="952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양산 적용 리스크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인증·법적 분쟁 리스크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정부·보험·소비자 신뢰 부족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6621" y="1211721"/>
            <a:ext cx="762916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본 특허의 해결 </a:t>
            </a:r>
            <a:r>
              <a:rPr lang="en-US" sz="3900" b="1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방식 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916621" y="2053114"/>
            <a:ext cx="130428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특허는 </a:t>
            </a:r>
            <a:r>
              <a:rPr lang="en-US" sz="195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AI가 어떤 데이터를 신뢰했고, 어떤 판단을 배제했는지를 기록·설명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합니다.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2"/>
          <p:cNvSpPr/>
          <p:nvPr/>
        </p:nvSpPr>
        <p:spPr>
          <a:xfrm>
            <a:off x="916621" y="2673310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Light" pitchFamily="34" charset="-120"/>
              </a:rPr>
              <a:t>01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Shape 3"/>
          <p:cNvSpPr/>
          <p:nvPr/>
        </p:nvSpPr>
        <p:spPr>
          <a:xfrm>
            <a:off x="916621" y="2987635"/>
            <a:ext cx="4215289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6" name="Text 4"/>
          <p:cNvSpPr/>
          <p:nvPr/>
        </p:nvSpPr>
        <p:spPr>
          <a:xfrm>
            <a:off x="916621" y="313253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학습 데이터 단계에서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916621" y="3561755"/>
            <a:ext cx="421528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불확실성 값으로 FP/FN 자동 식별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30268" y="2673310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Light" pitchFamily="34" charset="-120"/>
              </a:rPr>
              <a:t>02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330268" y="2987635"/>
            <a:ext cx="4215408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0" name="Text 8"/>
          <p:cNvSpPr/>
          <p:nvPr/>
        </p:nvSpPr>
        <p:spPr>
          <a:xfrm>
            <a:off x="5330268" y="313253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추론 결과 단계에서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330268" y="3561755"/>
            <a:ext cx="42154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판단 신뢰도 지표 확보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744034" y="2673310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Light" pitchFamily="34" charset="-120"/>
              </a:rPr>
              <a:t>03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744034" y="2987635"/>
            <a:ext cx="4215289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4" name="Text 12"/>
          <p:cNvSpPr/>
          <p:nvPr/>
        </p:nvSpPr>
        <p:spPr>
          <a:xfrm>
            <a:off x="9744034" y="313253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AI 업데이트 시점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744034" y="3561755"/>
            <a:ext cx="421528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mAP·uncertainty decay 기반 자동 결정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916621" y="4251365"/>
            <a:ext cx="13042821" cy="843201"/>
          </a:xfrm>
          <a:prstGeom prst="roundRect">
            <a:avLst>
              <a:gd name="adj" fmla="val 21184"/>
            </a:avLst>
          </a:prstGeom>
          <a:solidFill>
            <a:srgbClr val="B5DAFC"/>
          </a:solidFill>
          <a:ln/>
        </p:spPr>
      </p:sp>
      <p:sp>
        <p:nvSpPr>
          <p:cNvPr id="18" name="Text 15"/>
          <p:cNvSpPr/>
          <p:nvPr/>
        </p:nvSpPr>
        <p:spPr>
          <a:xfrm>
            <a:off x="1315683" y="4485605"/>
            <a:ext cx="5371720" cy="4216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👉</a:t>
            </a:r>
            <a:r>
              <a:rPr lang="en-US" sz="16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AI 판단 과정 자체가 "감사 가능(Auditable)" 구조로 변환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916621" y="5416956"/>
            <a:ext cx="13042821" cy="32385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20" name="Text 17"/>
          <p:cNvSpPr/>
          <p:nvPr/>
        </p:nvSpPr>
        <p:spPr>
          <a:xfrm>
            <a:off x="916621" y="5746909"/>
            <a:ext cx="6301026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청구항 구조 및 권리 범위의 실질적 의미</a:t>
            </a:r>
            <a:endParaRPr lang="en-US" sz="3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916621" y="673905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장치 청구항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916621" y="7247573"/>
            <a:ext cx="6279356" cy="952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차량 ECU, 중앙 컴퓨팅 유닛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자율주행 서버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검증용 AI 플랫폼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7687705" y="6739057"/>
            <a:ext cx="326159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방법 청구항 (KGM에 특히 </a:t>
            </a:r>
            <a:r>
              <a:rPr lang="en-US" sz="195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중요</a:t>
            </a: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)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7687705" y="7247573"/>
            <a:ext cx="6279356" cy="952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AI 학습 데이터 선별 방법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불확실성 기반 판단 검증 방법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AI 업데이트 판단 로직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1214277" y="8577378"/>
            <a:ext cx="127451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중요 포인트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1214277" y="9118160"/>
            <a:ext cx="127451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KGM이 내부에서 AI 학습 데이터 필터링, 판단 신뢰도 평가, 안전성 검증 로직을 구현하면 </a:t>
            </a: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방법청구항 실시 가능성 매우 높음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Shape 24"/>
          <p:cNvSpPr/>
          <p:nvPr/>
        </p:nvSpPr>
        <p:spPr>
          <a:xfrm>
            <a:off x="916621" y="8354136"/>
            <a:ext cx="22860" cy="1304806"/>
          </a:xfrm>
          <a:prstGeom prst="rect">
            <a:avLst/>
          </a:prstGeom>
          <a:solidFill>
            <a:srgbClr val="84C1FA"/>
          </a:solidFill>
          <a:ln/>
        </p:spPr>
      </p:sp>
      <p:grpSp>
        <p:nvGrpSpPr>
          <p:cNvPr id="28" name="그룹 27"/>
          <p:cNvGrpSpPr/>
          <p:nvPr/>
        </p:nvGrpSpPr>
        <p:grpSpPr>
          <a:xfrm>
            <a:off x="0" y="11"/>
            <a:ext cx="14630400" cy="10972789"/>
            <a:chOff x="0" y="11"/>
            <a:chExt cx="14630400" cy="10972789"/>
          </a:xfrm>
        </p:grpSpPr>
        <p:grpSp>
          <p:nvGrpSpPr>
            <p:cNvPr id="29" name="object 2"/>
            <p:cNvGrpSpPr/>
            <p:nvPr/>
          </p:nvGrpSpPr>
          <p:grpSpPr>
            <a:xfrm>
              <a:off x="0" y="11"/>
              <a:ext cx="14630400" cy="10972789"/>
              <a:chOff x="0" y="11"/>
              <a:chExt cx="7560309" cy="10972789"/>
            </a:xfrm>
          </p:grpSpPr>
          <p:sp>
            <p:nvSpPr>
              <p:cNvPr id="33" name="object 3"/>
              <p:cNvSpPr/>
              <p:nvPr/>
            </p:nvSpPr>
            <p:spPr>
              <a:xfrm>
                <a:off x="0" y="394297"/>
                <a:ext cx="229923" cy="10578503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10297795">
                    <a:moveTo>
                      <a:pt x="466775" y="0"/>
                    </a:moveTo>
                    <a:lnTo>
                      <a:pt x="0" y="0"/>
                    </a:lnTo>
                    <a:lnTo>
                      <a:pt x="0" y="10297706"/>
                    </a:lnTo>
                    <a:lnTo>
                      <a:pt x="466775" y="10297706"/>
                    </a:lnTo>
                    <a:lnTo>
                      <a:pt x="466775" y="0"/>
                    </a:lnTo>
                    <a:close/>
                  </a:path>
                </a:pathLst>
              </a:custGeom>
              <a:solidFill>
                <a:srgbClr val="D1D3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4" name="object 4"/>
              <p:cNvSpPr/>
              <p:nvPr/>
            </p:nvSpPr>
            <p:spPr>
              <a:xfrm>
                <a:off x="0" y="11"/>
                <a:ext cx="7560309" cy="780405"/>
              </a:xfrm>
              <a:custGeom>
                <a:avLst/>
                <a:gdLst/>
                <a:ahLst/>
                <a:cxnLst/>
                <a:rect l="l" t="t" r="r" b="b"/>
                <a:pathLst>
                  <a:path w="7560309" h="396240">
                    <a:moveTo>
                      <a:pt x="7559992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7559992" y="395998"/>
                    </a:lnTo>
                    <a:lnTo>
                      <a:pt x="7559992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5" name="object 5"/>
              <p:cNvSpPr/>
              <p:nvPr/>
            </p:nvSpPr>
            <p:spPr>
              <a:xfrm>
                <a:off x="0" y="12"/>
                <a:ext cx="121666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1216660" h="396240">
                    <a:moveTo>
                      <a:pt x="251117" y="72834"/>
                    </a:moveTo>
                    <a:lnTo>
                      <a:pt x="203987" y="0"/>
                    </a:lnTo>
                    <a:lnTo>
                      <a:pt x="0" y="0"/>
                    </a:lnTo>
                    <a:lnTo>
                      <a:pt x="0" y="72834"/>
                    </a:lnTo>
                    <a:lnTo>
                      <a:pt x="251117" y="72834"/>
                    </a:lnTo>
                    <a:close/>
                  </a:path>
                  <a:path w="1216660" h="396240">
                    <a:moveTo>
                      <a:pt x="1216634" y="395998"/>
                    </a:moveTo>
                    <a:lnTo>
                      <a:pt x="960348" y="0"/>
                    </a:lnTo>
                    <a:lnTo>
                      <a:pt x="734771" y="0"/>
                    </a:lnTo>
                    <a:lnTo>
                      <a:pt x="991057" y="395998"/>
                    </a:lnTo>
                    <a:lnTo>
                      <a:pt x="1216634" y="395998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6" name="object 6"/>
              <p:cNvSpPr/>
              <p:nvPr/>
            </p:nvSpPr>
            <p:spPr>
              <a:xfrm>
                <a:off x="327172" y="180998"/>
                <a:ext cx="309880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309880" h="215265">
                    <a:moveTo>
                      <a:pt x="170129" y="0"/>
                    </a:moveTo>
                    <a:lnTo>
                      <a:pt x="0" y="0"/>
                    </a:lnTo>
                    <a:lnTo>
                      <a:pt x="139153" y="215011"/>
                    </a:lnTo>
                    <a:lnTo>
                      <a:pt x="309270" y="215011"/>
                    </a:lnTo>
                    <a:lnTo>
                      <a:pt x="1701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30" name="그룹 29"/>
            <p:cNvGrpSpPr/>
            <p:nvPr/>
          </p:nvGrpSpPr>
          <p:grpSpPr>
            <a:xfrm>
              <a:off x="2251881" y="10639047"/>
              <a:ext cx="12378519" cy="333753"/>
              <a:chOff x="2225741" y="10541561"/>
              <a:chExt cx="5334635" cy="150843"/>
            </a:xfrm>
          </p:grpSpPr>
          <p:sp>
            <p:nvSpPr>
              <p:cNvPr id="31" name="bg object 16"/>
              <p:cNvSpPr/>
              <p:nvPr/>
            </p:nvSpPr>
            <p:spPr>
              <a:xfrm>
                <a:off x="2225741" y="10541561"/>
                <a:ext cx="5334635" cy="150495"/>
              </a:xfrm>
              <a:custGeom>
                <a:avLst/>
                <a:gdLst/>
                <a:ahLst/>
                <a:cxnLst/>
                <a:rect l="l" t="t" r="r" b="b"/>
                <a:pathLst>
                  <a:path w="5334634" h="150495">
                    <a:moveTo>
                      <a:pt x="5334254" y="0"/>
                    </a:moveTo>
                    <a:lnTo>
                      <a:pt x="0" y="0"/>
                    </a:lnTo>
                    <a:lnTo>
                      <a:pt x="97358" y="150444"/>
                    </a:lnTo>
                    <a:lnTo>
                      <a:pt x="5334254" y="150444"/>
                    </a:lnTo>
                    <a:lnTo>
                      <a:pt x="5334254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2" name="bg object 17"/>
              <p:cNvSpPr/>
              <p:nvPr/>
            </p:nvSpPr>
            <p:spPr>
              <a:xfrm>
                <a:off x="6819092" y="10542544"/>
                <a:ext cx="356870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356870" h="149859">
                    <a:moveTo>
                      <a:pt x="259880" y="0"/>
                    </a:moveTo>
                    <a:lnTo>
                      <a:pt x="0" y="0"/>
                    </a:lnTo>
                    <a:lnTo>
                      <a:pt x="96723" y="149453"/>
                    </a:lnTo>
                    <a:lnTo>
                      <a:pt x="356603" y="149453"/>
                    </a:lnTo>
                    <a:lnTo>
                      <a:pt x="259880" y="0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0270" y="1600676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기존 기술 대비 차별성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Shape 1"/>
          <p:cNvSpPr/>
          <p:nvPr/>
        </p:nvSpPr>
        <p:spPr>
          <a:xfrm>
            <a:off x="930270" y="2617589"/>
            <a:ext cx="13042821" cy="3440668"/>
          </a:xfrm>
          <a:prstGeom prst="roundRect">
            <a:avLst>
              <a:gd name="adj" fmla="val 519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937890" y="2625209"/>
            <a:ext cx="13027581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136486" y="2751892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구분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4397132" y="2751892"/>
            <a:ext cx="448091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기존 자율주행 AI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9282385" y="2751892"/>
            <a:ext cx="448472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937890" y="3196114"/>
            <a:ext cx="13027581" cy="5709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136486" y="3322796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판단 근거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397132" y="3322796"/>
            <a:ext cx="448091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내부 확률값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282385" y="3322796"/>
            <a:ext cx="448472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불확실성 + 통계지표</a:t>
            </a:r>
            <a:endParaRPr lang="en-US" sz="1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937890" y="3767018"/>
            <a:ext cx="13027581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136486" y="3893701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설명 가능성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397132" y="3893701"/>
            <a:ext cx="448091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낮음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282385" y="3893701"/>
            <a:ext cx="448472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정량 설명 가능</a:t>
            </a:r>
            <a:endParaRPr lang="en-US" sz="1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937890" y="4337923"/>
            <a:ext cx="13027581" cy="5709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136486" y="4464606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FP/FN 처리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4397132" y="4464606"/>
            <a:ext cx="448091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휴리스틱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282385" y="4464606"/>
            <a:ext cx="448472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자동 분류</a:t>
            </a:r>
            <a:endParaRPr lang="en-US" sz="1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937890" y="4908828"/>
            <a:ext cx="13027581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1136486" y="5035510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규제 대응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4397132" y="5035510"/>
            <a:ext cx="448091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부분적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9282385" y="5035510"/>
            <a:ext cx="448472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프레임워크 대응</a:t>
            </a:r>
            <a:endParaRPr lang="en-US" sz="1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937890" y="5479733"/>
            <a:ext cx="13027581" cy="5709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1136486" y="5606415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법적 입증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4397132" y="5606415"/>
            <a:ext cx="448091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어려움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9282385" y="5606415"/>
            <a:ext cx="448472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로그·지표로 가능</a:t>
            </a:r>
            <a:endParaRPr lang="en-US" sz="1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930270" y="6380648"/>
            <a:ext cx="13042821" cy="32385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930270" y="6928967"/>
            <a:ext cx="396942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KGM 적용 시나리오</a:t>
            </a:r>
            <a:endParaRPr lang="en-US" sz="3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930270" y="792111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적용 위치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930270" y="8429630"/>
            <a:ext cx="6279356" cy="952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전방 인지(객체 검출)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보행자·차량·장애물 판단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위험 상황 판단 기록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7701354" y="792111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활용 방식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7701354" y="8429630"/>
            <a:ext cx="6279356" cy="952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자율주행 AI 학습 파이프라인에 삽입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AI 검증 전용 모듈로 독립 운용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정부·인증 대응용 로그 생성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0" y="11"/>
            <a:ext cx="14630400" cy="10972789"/>
            <a:chOff x="0" y="11"/>
            <a:chExt cx="14630400" cy="10972789"/>
          </a:xfrm>
        </p:grpSpPr>
        <p:grpSp>
          <p:nvGrpSpPr>
            <p:cNvPr id="35" name="object 2"/>
            <p:cNvGrpSpPr/>
            <p:nvPr/>
          </p:nvGrpSpPr>
          <p:grpSpPr>
            <a:xfrm>
              <a:off x="0" y="11"/>
              <a:ext cx="14630400" cy="10972789"/>
              <a:chOff x="0" y="11"/>
              <a:chExt cx="7560309" cy="10972789"/>
            </a:xfrm>
          </p:grpSpPr>
          <p:sp>
            <p:nvSpPr>
              <p:cNvPr id="39" name="object 3"/>
              <p:cNvSpPr/>
              <p:nvPr/>
            </p:nvSpPr>
            <p:spPr>
              <a:xfrm>
                <a:off x="0" y="394297"/>
                <a:ext cx="229923" cy="10578503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10297795">
                    <a:moveTo>
                      <a:pt x="466775" y="0"/>
                    </a:moveTo>
                    <a:lnTo>
                      <a:pt x="0" y="0"/>
                    </a:lnTo>
                    <a:lnTo>
                      <a:pt x="0" y="10297706"/>
                    </a:lnTo>
                    <a:lnTo>
                      <a:pt x="466775" y="10297706"/>
                    </a:lnTo>
                    <a:lnTo>
                      <a:pt x="466775" y="0"/>
                    </a:lnTo>
                    <a:close/>
                  </a:path>
                </a:pathLst>
              </a:custGeom>
              <a:solidFill>
                <a:srgbClr val="D1D3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0" name="object 4"/>
              <p:cNvSpPr/>
              <p:nvPr/>
            </p:nvSpPr>
            <p:spPr>
              <a:xfrm>
                <a:off x="0" y="11"/>
                <a:ext cx="7560309" cy="780405"/>
              </a:xfrm>
              <a:custGeom>
                <a:avLst/>
                <a:gdLst/>
                <a:ahLst/>
                <a:cxnLst/>
                <a:rect l="l" t="t" r="r" b="b"/>
                <a:pathLst>
                  <a:path w="7560309" h="396240">
                    <a:moveTo>
                      <a:pt x="7559992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7559992" y="395998"/>
                    </a:lnTo>
                    <a:lnTo>
                      <a:pt x="7559992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1" name="object 5"/>
              <p:cNvSpPr/>
              <p:nvPr/>
            </p:nvSpPr>
            <p:spPr>
              <a:xfrm>
                <a:off x="0" y="12"/>
                <a:ext cx="121666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1216660" h="396240">
                    <a:moveTo>
                      <a:pt x="251117" y="72834"/>
                    </a:moveTo>
                    <a:lnTo>
                      <a:pt x="203987" y="0"/>
                    </a:lnTo>
                    <a:lnTo>
                      <a:pt x="0" y="0"/>
                    </a:lnTo>
                    <a:lnTo>
                      <a:pt x="0" y="72834"/>
                    </a:lnTo>
                    <a:lnTo>
                      <a:pt x="251117" y="72834"/>
                    </a:lnTo>
                    <a:close/>
                  </a:path>
                  <a:path w="1216660" h="396240">
                    <a:moveTo>
                      <a:pt x="1216634" y="395998"/>
                    </a:moveTo>
                    <a:lnTo>
                      <a:pt x="960348" y="0"/>
                    </a:lnTo>
                    <a:lnTo>
                      <a:pt x="734771" y="0"/>
                    </a:lnTo>
                    <a:lnTo>
                      <a:pt x="991057" y="395998"/>
                    </a:lnTo>
                    <a:lnTo>
                      <a:pt x="1216634" y="395998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2" name="object 6"/>
              <p:cNvSpPr/>
              <p:nvPr/>
            </p:nvSpPr>
            <p:spPr>
              <a:xfrm>
                <a:off x="327172" y="180998"/>
                <a:ext cx="309880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309880" h="215265">
                    <a:moveTo>
                      <a:pt x="170129" y="0"/>
                    </a:moveTo>
                    <a:lnTo>
                      <a:pt x="0" y="0"/>
                    </a:lnTo>
                    <a:lnTo>
                      <a:pt x="139153" y="215011"/>
                    </a:lnTo>
                    <a:lnTo>
                      <a:pt x="309270" y="215011"/>
                    </a:lnTo>
                    <a:lnTo>
                      <a:pt x="1701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2251881" y="10639047"/>
              <a:ext cx="12378519" cy="333753"/>
              <a:chOff x="2225741" y="10541561"/>
              <a:chExt cx="5334635" cy="150843"/>
            </a:xfrm>
          </p:grpSpPr>
          <p:sp>
            <p:nvSpPr>
              <p:cNvPr id="37" name="bg object 16"/>
              <p:cNvSpPr/>
              <p:nvPr/>
            </p:nvSpPr>
            <p:spPr>
              <a:xfrm>
                <a:off x="2225741" y="10541561"/>
                <a:ext cx="5334635" cy="150495"/>
              </a:xfrm>
              <a:custGeom>
                <a:avLst/>
                <a:gdLst/>
                <a:ahLst/>
                <a:cxnLst/>
                <a:rect l="l" t="t" r="r" b="b"/>
                <a:pathLst>
                  <a:path w="5334634" h="150495">
                    <a:moveTo>
                      <a:pt x="5334254" y="0"/>
                    </a:moveTo>
                    <a:lnTo>
                      <a:pt x="0" y="0"/>
                    </a:lnTo>
                    <a:lnTo>
                      <a:pt x="97358" y="150444"/>
                    </a:lnTo>
                    <a:lnTo>
                      <a:pt x="5334254" y="150444"/>
                    </a:lnTo>
                    <a:lnTo>
                      <a:pt x="5334254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8" name="bg object 17"/>
              <p:cNvSpPr/>
              <p:nvPr/>
            </p:nvSpPr>
            <p:spPr>
              <a:xfrm>
                <a:off x="6819092" y="10542544"/>
                <a:ext cx="356870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356870" h="149859">
                    <a:moveTo>
                      <a:pt x="259880" y="0"/>
                    </a:moveTo>
                    <a:lnTo>
                      <a:pt x="0" y="0"/>
                    </a:lnTo>
                    <a:lnTo>
                      <a:pt x="96723" y="149453"/>
                    </a:lnTo>
                    <a:lnTo>
                      <a:pt x="356603" y="149453"/>
                    </a:lnTo>
                    <a:lnTo>
                      <a:pt x="259880" y="0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7664" y="1581647"/>
            <a:ext cx="5218509" cy="506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경제적·전략적 가치 및 협력 제안</a:t>
            </a:r>
          </a:p>
        </p:txBody>
      </p:sp>
      <p:sp>
        <p:nvSpPr>
          <p:cNvPr id="3" name="Shape 1"/>
          <p:cNvSpPr/>
          <p:nvPr/>
        </p:nvSpPr>
        <p:spPr>
          <a:xfrm>
            <a:off x="817664" y="2517067"/>
            <a:ext cx="6485930" cy="1502331"/>
          </a:xfrm>
          <a:prstGeom prst="roundRect">
            <a:avLst>
              <a:gd name="adj" fmla="val 9715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02687" y="2702090"/>
            <a:ext cx="2027039" cy="253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직접 효과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02687" y="3034870"/>
            <a:ext cx="6115883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AI 재학습 비용 절감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불필요한 데이터 제거 → 학습 효율 ↑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개발 기간 단축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35991" y="2517067"/>
            <a:ext cx="6485930" cy="1502331"/>
          </a:xfrm>
          <a:prstGeom prst="roundRect">
            <a:avLst>
              <a:gd name="adj" fmla="val 9715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21014" y="2702090"/>
            <a:ext cx="2027039" cy="253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리스크 감소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21014" y="3034870"/>
            <a:ext cx="6115883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사고 시 AI 과실 판단 근거 확보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규제·인증 대응 비용 절감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법적 분쟁 대응력 강화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17664" y="4098813"/>
            <a:ext cx="13104257" cy="501491"/>
          </a:xfrm>
          <a:prstGeom prst="roundRect">
            <a:avLst>
              <a:gd name="adj" fmla="val 23679"/>
            </a:avLst>
          </a:prstGeom>
          <a:solidFill>
            <a:srgbClr val="B5DAFC"/>
          </a:solidFill>
          <a:ln/>
        </p:spPr>
      </p:sp>
      <p:sp>
        <p:nvSpPr>
          <p:cNvPr id="11" name="Text 8"/>
          <p:cNvSpPr/>
          <p:nvPr/>
        </p:nvSpPr>
        <p:spPr>
          <a:xfrm>
            <a:off x="1044381" y="4211388"/>
            <a:ext cx="3909755" cy="315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👉</a:t>
            </a:r>
            <a:r>
              <a:rPr lang="en-US" sz="16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"기술 비용"이 아니라 "리스크 보험</a:t>
            </a:r>
            <a:r>
              <a:rPr lang="en-US" sz="160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" </a:t>
            </a:r>
            <a:r>
              <a:rPr lang="en-US" sz="1600" smtClean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역할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17664" y="4799019"/>
            <a:ext cx="2432566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수익모델 및 협력 구조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17664" y="5301701"/>
            <a:ext cx="4327543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특허 라이선스 (국내·글로벌)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KGM 전용 커스터마이징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자율주행 검증 프레임워크 공동 구축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정부 R&amp;D 과제 공동 참여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60908" y="6542808"/>
            <a:ext cx="7127750" cy="2431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b="1" smtClean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AI</a:t>
            </a:r>
            <a:r>
              <a:rPr lang="en-US" b="1" dirty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가 판단을 잘했는지가 아니라 왜 그렇게 판단했는지를 증명할 수 </a:t>
            </a:r>
            <a:r>
              <a:rPr lang="en-US" b="1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있어야 </a:t>
            </a:r>
            <a:r>
              <a:rPr lang="en-US" b="1" smtClean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합니다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60908" y="6986554"/>
            <a:ext cx="7127750" cy="2431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b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 </a:t>
            </a:r>
            <a:r>
              <a:rPr lang="en-US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특허는 자율주행 AI의 양산 전 </a:t>
            </a:r>
            <a:r>
              <a:rPr lang="en-US" b="1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마지막 </a:t>
            </a:r>
            <a:r>
              <a:rPr lang="en-US" b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안전장치</a:t>
            </a:r>
            <a:r>
              <a:rPr lang="ko-KR" altLang="en-US" b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로</a:t>
            </a:r>
            <a:r>
              <a:rPr lang="en-US" b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ko-KR" altLang="en-US" b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기능할 것</a:t>
            </a:r>
            <a:r>
              <a:rPr lang="en-US" b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입니다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817664" y="6393742"/>
            <a:ext cx="22860" cy="1036558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7" name="Text 14"/>
          <p:cNvSpPr/>
          <p:nvPr/>
        </p:nvSpPr>
        <p:spPr>
          <a:xfrm>
            <a:off x="7717284" y="4766222"/>
            <a:ext cx="803329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다음 단계 제안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717284" y="5216956"/>
            <a:ext cx="4277897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KGM 내부 AI 파이프라인 대비 실시 가능성 점검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850"/>
              </a:lnSpc>
              <a:buSzPct val="100000"/>
              <a:buFont typeface="+mj-lt"/>
              <a:buAutoNum type="arabicPeriod" startAt="2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ISO/ASPICE 대응 구조 매핑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850"/>
              </a:lnSpc>
              <a:buSzPct val="100000"/>
              <a:buFont typeface="+mj-lt"/>
              <a:buAutoNum type="arabicPeriod" startAt="3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PoC 또는 시뮬레이션 적용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850"/>
              </a:lnSpc>
              <a:buSzPct val="100000"/>
              <a:buFont typeface="+mj-lt"/>
              <a:buAutoNum type="arabicPeriod" startAt="4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라이선스 또는 공동 R&amp;D 협의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817664" y="8185846"/>
            <a:ext cx="13104257" cy="27861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20" name="Text 17"/>
          <p:cNvSpPr/>
          <p:nvPr/>
        </p:nvSpPr>
        <p:spPr>
          <a:xfrm>
            <a:off x="817664" y="8412361"/>
            <a:ext cx="2027039" cy="253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문의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17664" y="8864441"/>
            <a:ext cx="13104257" cy="2356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서울과학기술대학교 산학협력단 기술사업화본부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817664" y="9249132"/>
            <a:ext cx="13104257" cy="2432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한웅진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☎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02-970-9147 </a:t>
            </a:r>
            <a:r>
              <a:rPr lang="en-US" sz="16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✉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600" u="sng" dirty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woongjin@seoultech.ac.kr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817664" y="9641443"/>
            <a:ext cx="13104257" cy="2432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오진석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☎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02-970-9247 </a:t>
            </a:r>
            <a:r>
              <a:rPr lang="en-US" sz="16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✉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600" u="sng" dirty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95527@seoultech.ac.kr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0" y="11"/>
            <a:ext cx="14630400" cy="10972789"/>
            <a:chOff x="0" y="11"/>
            <a:chExt cx="14630400" cy="10972789"/>
          </a:xfrm>
        </p:grpSpPr>
        <p:grpSp>
          <p:nvGrpSpPr>
            <p:cNvPr id="25" name="object 2"/>
            <p:cNvGrpSpPr/>
            <p:nvPr/>
          </p:nvGrpSpPr>
          <p:grpSpPr>
            <a:xfrm>
              <a:off x="0" y="11"/>
              <a:ext cx="14630400" cy="10972789"/>
              <a:chOff x="0" y="11"/>
              <a:chExt cx="7560309" cy="10972789"/>
            </a:xfrm>
          </p:grpSpPr>
          <p:sp>
            <p:nvSpPr>
              <p:cNvPr id="29" name="object 3"/>
              <p:cNvSpPr/>
              <p:nvPr/>
            </p:nvSpPr>
            <p:spPr>
              <a:xfrm>
                <a:off x="0" y="394297"/>
                <a:ext cx="229923" cy="10578503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10297795">
                    <a:moveTo>
                      <a:pt x="466775" y="0"/>
                    </a:moveTo>
                    <a:lnTo>
                      <a:pt x="0" y="0"/>
                    </a:lnTo>
                    <a:lnTo>
                      <a:pt x="0" y="10297706"/>
                    </a:lnTo>
                    <a:lnTo>
                      <a:pt x="466775" y="10297706"/>
                    </a:lnTo>
                    <a:lnTo>
                      <a:pt x="466775" y="0"/>
                    </a:lnTo>
                    <a:close/>
                  </a:path>
                </a:pathLst>
              </a:custGeom>
              <a:solidFill>
                <a:srgbClr val="D1D3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0" name="object 4"/>
              <p:cNvSpPr/>
              <p:nvPr/>
            </p:nvSpPr>
            <p:spPr>
              <a:xfrm>
                <a:off x="0" y="11"/>
                <a:ext cx="7560309" cy="780405"/>
              </a:xfrm>
              <a:custGeom>
                <a:avLst/>
                <a:gdLst/>
                <a:ahLst/>
                <a:cxnLst/>
                <a:rect l="l" t="t" r="r" b="b"/>
                <a:pathLst>
                  <a:path w="7560309" h="396240">
                    <a:moveTo>
                      <a:pt x="7559992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7559992" y="395998"/>
                    </a:lnTo>
                    <a:lnTo>
                      <a:pt x="7559992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1" name="object 5"/>
              <p:cNvSpPr/>
              <p:nvPr/>
            </p:nvSpPr>
            <p:spPr>
              <a:xfrm>
                <a:off x="0" y="12"/>
                <a:ext cx="121666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1216660" h="396240">
                    <a:moveTo>
                      <a:pt x="251117" y="72834"/>
                    </a:moveTo>
                    <a:lnTo>
                      <a:pt x="203987" y="0"/>
                    </a:lnTo>
                    <a:lnTo>
                      <a:pt x="0" y="0"/>
                    </a:lnTo>
                    <a:lnTo>
                      <a:pt x="0" y="72834"/>
                    </a:lnTo>
                    <a:lnTo>
                      <a:pt x="251117" y="72834"/>
                    </a:lnTo>
                    <a:close/>
                  </a:path>
                  <a:path w="1216660" h="396240">
                    <a:moveTo>
                      <a:pt x="1216634" y="395998"/>
                    </a:moveTo>
                    <a:lnTo>
                      <a:pt x="960348" y="0"/>
                    </a:lnTo>
                    <a:lnTo>
                      <a:pt x="734771" y="0"/>
                    </a:lnTo>
                    <a:lnTo>
                      <a:pt x="991057" y="395998"/>
                    </a:lnTo>
                    <a:lnTo>
                      <a:pt x="1216634" y="395998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2" name="object 6"/>
              <p:cNvSpPr/>
              <p:nvPr/>
            </p:nvSpPr>
            <p:spPr>
              <a:xfrm>
                <a:off x="327172" y="180998"/>
                <a:ext cx="309880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309880" h="215265">
                    <a:moveTo>
                      <a:pt x="170129" y="0"/>
                    </a:moveTo>
                    <a:lnTo>
                      <a:pt x="0" y="0"/>
                    </a:lnTo>
                    <a:lnTo>
                      <a:pt x="139153" y="215011"/>
                    </a:lnTo>
                    <a:lnTo>
                      <a:pt x="309270" y="215011"/>
                    </a:lnTo>
                    <a:lnTo>
                      <a:pt x="1701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26" name="그룹 25"/>
            <p:cNvGrpSpPr/>
            <p:nvPr/>
          </p:nvGrpSpPr>
          <p:grpSpPr>
            <a:xfrm>
              <a:off x="2251881" y="10639047"/>
              <a:ext cx="12378519" cy="333753"/>
              <a:chOff x="2225741" y="10541561"/>
              <a:chExt cx="5334635" cy="150843"/>
            </a:xfrm>
          </p:grpSpPr>
          <p:sp>
            <p:nvSpPr>
              <p:cNvPr id="27" name="bg object 16"/>
              <p:cNvSpPr/>
              <p:nvPr/>
            </p:nvSpPr>
            <p:spPr>
              <a:xfrm>
                <a:off x="2225741" y="10541561"/>
                <a:ext cx="5334635" cy="150495"/>
              </a:xfrm>
              <a:custGeom>
                <a:avLst/>
                <a:gdLst/>
                <a:ahLst/>
                <a:cxnLst/>
                <a:rect l="l" t="t" r="r" b="b"/>
                <a:pathLst>
                  <a:path w="5334634" h="150495">
                    <a:moveTo>
                      <a:pt x="5334254" y="0"/>
                    </a:moveTo>
                    <a:lnTo>
                      <a:pt x="0" y="0"/>
                    </a:lnTo>
                    <a:lnTo>
                      <a:pt x="97358" y="150444"/>
                    </a:lnTo>
                    <a:lnTo>
                      <a:pt x="5334254" y="150444"/>
                    </a:lnTo>
                    <a:lnTo>
                      <a:pt x="5334254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8" name="bg object 17"/>
              <p:cNvSpPr/>
              <p:nvPr/>
            </p:nvSpPr>
            <p:spPr>
              <a:xfrm>
                <a:off x="6819092" y="10542544"/>
                <a:ext cx="356870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356870" h="149859">
                    <a:moveTo>
                      <a:pt x="259880" y="0"/>
                    </a:moveTo>
                    <a:lnTo>
                      <a:pt x="0" y="0"/>
                    </a:lnTo>
                    <a:lnTo>
                      <a:pt x="96723" y="149453"/>
                    </a:lnTo>
                    <a:lnTo>
                      <a:pt x="356603" y="149453"/>
                    </a:lnTo>
                    <a:lnTo>
                      <a:pt x="259880" y="0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521</Words>
  <Application>Microsoft Office PowerPoint</Application>
  <PresentationFormat>사용자 지정</PresentationFormat>
  <Paragraphs>106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Instrument Sans Semi Bold</vt:lpstr>
      <vt:lpstr>맑은 고딕</vt:lpstr>
      <vt:lpstr>Instrument Sans Medium</vt:lpstr>
      <vt:lpstr>Instrument Sans Light</vt:lpstr>
      <vt:lpstr>나눔바른고딕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user</dc:creator>
  <cp:lastModifiedBy>user</cp:lastModifiedBy>
  <cp:revision>5</cp:revision>
  <dcterms:created xsi:type="dcterms:W3CDTF">2026-02-07T08:29:08Z</dcterms:created>
  <dcterms:modified xsi:type="dcterms:W3CDTF">2026-02-07T09:23:05Z</dcterms:modified>
</cp:coreProperties>
</file>