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10972800"/>
  <p:notesSz cx="10972800" cy="14630400"/>
  <p:embeddedFontLst>
    <p:embeddedFont>
      <p:font typeface="Instrument Sans Semi Bold" panose="020B0600000101010101" charset="0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Instrument Sans Medium" panose="020B0600000101010101" charset="0"/>
      <p:regular r:id="rId12"/>
    </p:embeddedFont>
    <p:embeddedFont>
      <p:font typeface="나눔바른고딕" panose="020B0603020101020101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85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40540"/>
            <a:ext cx="4804012" cy="99314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02683" y="4008092"/>
            <a:ext cx="8017529" cy="1966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[</a:t>
            </a:r>
            <a:r>
              <a:rPr lang="ko-KR" altLang="en-US" sz="3900" b="1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인이지</a:t>
            </a:r>
            <a:r>
              <a:rPr lang="en-US" altLang="ko-KR" sz="3900" b="1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]</a:t>
            </a:r>
            <a:r>
              <a:rPr lang="en-US" altLang="ko-KR" sz="4000" b="1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ko-KR" alt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특허 기술 매각 라이선스 제안</a:t>
            </a:r>
            <a:endParaRPr lang="en-US" sz="3900" b="1" smtClean="0">
              <a:solidFill>
                <a:srgbClr val="091C5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Semi Bold" pitchFamily="34" charset="-120"/>
            </a:endParaRPr>
          </a:p>
          <a:p>
            <a:pPr>
              <a:lnSpc>
                <a:spcPts val="4850"/>
              </a:lnSpc>
            </a:pPr>
            <a:r>
              <a:rPr lang="en-US" altLang="ko-KR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산업 특화 AI 신뢰성·설명성 확보를 위한</a:t>
            </a:r>
          </a:p>
          <a:p>
            <a:pPr marL="0" indent="0" algn="l">
              <a:lnSpc>
                <a:spcPts val="4850"/>
              </a:lnSpc>
              <a:buNone/>
            </a:pPr>
            <a:r>
              <a:rPr 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불확실성 </a:t>
            </a: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기반 AI 학습·판단 검증 기술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5406729" y="5223460"/>
            <a:ext cx="630816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endParaRPr lang="en-US" sz="3900" dirty="0">
              <a:solidFill>
                <a:srgbClr val="091C5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Semi Bold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79433" y="6017250"/>
            <a:ext cx="8077258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등록특허: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KR 10-2883102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79433" y="6637446"/>
            <a:ext cx="8077258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 주제: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불확실성(uncertainty) 기반 AI 학습 데이터 선별 및 판단 검증 방법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0"/>
            <a:ext cx="14630400" cy="1160060"/>
          </a:xfrm>
          <a:custGeom>
            <a:avLst/>
            <a:gdLst/>
            <a:ahLst/>
            <a:cxnLst/>
            <a:rect l="l" t="t" r="r" b="b"/>
            <a:pathLst>
              <a:path w="7560309" h="792480">
                <a:moveTo>
                  <a:pt x="7559992" y="0"/>
                </a:moveTo>
                <a:lnTo>
                  <a:pt x="0" y="0"/>
                </a:lnTo>
                <a:lnTo>
                  <a:pt x="0" y="791997"/>
                </a:lnTo>
                <a:lnTo>
                  <a:pt x="7559992" y="7919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0495433" y="750847"/>
            <a:ext cx="483870" cy="396240"/>
          </a:xfrm>
          <a:custGeom>
            <a:avLst/>
            <a:gdLst/>
            <a:ahLst/>
            <a:cxnLst/>
            <a:rect l="l" t="t" r="r" b="b"/>
            <a:pathLst>
              <a:path w="483870" h="396240">
                <a:moveTo>
                  <a:pt x="231317" y="0"/>
                </a:moveTo>
                <a:lnTo>
                  <a:pt x="0" y="0"/>
                </a:lnTo>
                <a:lnTo>
                  <a:pt x="254444" y="395998"/>
                </a:lnTo>
                <a:lnTo>
                  <a:pt x="483489" y="395998"/>
                </a:lnTo>
                <a:lnTo>
                  <a:pt x="231317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782" y="368656"/>
            <a:ext cx="4505618" cy="409266"/>
          </a:xfrm>
          <a:prstGeom prst="rect">
            <a:avLst/>
          </a:prstGeom>
        </p:spPr>
      </p:pic>
      <p:sp>
        <p:nvSpPr>
          <p:cNvPr id="10" name="object 7"/>
          <p:cNvSpPr/>
          <p:nvPr/>
        </p:nvSpPr>
        <p:spPr>
          <a:xfrm>
            <a:off x="0" y="15108"/>
            <a:ext cx="198120" cy="306070"/>
          </a:xfrm>
          <a:custGeom>
            <a:avLst/>
            <a:gdLst/>
            <a:ahLst/>
            <a:cxnLst/>
            <a:rect l="l" t="t" r="r" b="b"/>
            <a:pathLst>
              <a:path w="198120" h="306070">
                <a:moveTo>
                  <a:pt x="0" y="0"/>
                </a:moveTo>
                <a:lnTo>
                  <a:pt x="0" y="305859"/>
                </a:lnTo>
                <a:lnTo>
                  <a:pt x="197943" y="305859"/>
                </a:lnTo>
                <a:lnTo>
                  <a:pt x="0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511860" y="814550"/>
            <a:ext cx="407034" cy="365760"/>
          </a:xfrm>
          <a:custGeom>
            <a:avLst/>
            <a:gdLst/>
            <a:ahLst/>
            <a:cxnLst/>
            <a:rect l="l" t="t" r="r" b="b"/>
            <a:pathLst>
              <a:path w="407034" h="365759">
                <a:moveTo>
                  <a:pt x="170129" y="0"/>
                </a:moveTo>
                <a:lnTo>
                  <a:pt x="0" y="0"/>
                </a:lnTo>
                <a:lnTo>
                  <a:pt x="236564" y="365531"/>
                </a:lnTo>
                <a:lnTo>
                  <a:pt x="406693" y="365531"/>
                </a:lnTo>
                <a:lnTo>
                  <a:pt x="17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483EC-76CC-4D7D-9E8E-8B813BD68CA4}"/>
              </a:ext>
            </a:extLst>
          </p:cNvPr>
          <p:cNvSpPr txBox="1"/>
          <p:nvPr/>
        </p:nvSpPr>
        <p:spPr>
          <a:xfrm>
            <a:off x="10997646" y="717684"/>
            <a:ext cx="34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인공지능반도체공학과 </a:t>
            </a:r>
            <a:r>
              <a:rPr lang="ko-KR" altLang="en-US" sz="2000" b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김현</a:t>
            </a:r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51881" y="10639047"/>
            <a:ext cx="12378519" cy="333753"/>
            <a:chOff x="2225741" y="10541561"/>
            <a:chExt cx="5334635" cy="150843"/>
          </a:xfrm>
        </p:grpSpPr>
        <p:sp>
          <p:nvSpPr>
            <p:cNvPr id="14" name="bg object 16"/>
            <p:cNvSpPr/>
            <p:nvPr/>
          </p:nvSpPr>
          <p:spPr>
            <a:xfrm>
              <a:off x="2225741" y="10541561"/>
              <a:ext cx="5334635" cy="150495"/>
            </a:xfrm>
            <a:custGeom>
              <a:avLst/>
              <a:gdLst/>
              <a:ahLst/>
              <a:cxnLst/>
              <a:rect l="l" t="t" r="r" b="b"/>
              <a:pathLst>
                <a:path w="5334634" h="150495">
                  <a:moveTo>
                    <a:pt x="5334254" y="0"/>
                  </a:moveTo>
                  <a:lnTo>
                    <a:pt x="0" y="0"/>
                  </a:lnTo>
                  <a:lnTo>
                    <a:pt x="97358" y="150444"/>
                  </a:lnTo>
                  <a:lnTo>
                    <a:pt x="5334254" y="150444"/>
                  </a:lnTo>
                  <a:lnTo>
                    <a:pt x="5334254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bg object 17"/>
            <p:cNvSpPr/>
            <p:nvPr/>
          </p:nvSpPr>
          <p:spPr>
            <a:xfrm>
              <a:off x="6819092" y="10542544"/>
              <a:ext cx="356870" cy="149860"/>
            </a:xfrm>
            <a:custGeom>
              <a:avLst/>
              <a:gdLst/>
              <a:ahLst/>
              <a:cxnLst/>
              <a:rect l="l" t="t" r="r" b="b"/>
              <a:pathLst>
                <a:path w="356870" h="149859">
                  <a:moveTo>
                    <a:pt x="259880" y="0"/>
                  </a:moveTo>
                  <a:lnTo>
                    <a:pt x="0" y="0"/>
                  </a:lnTo>
                  <a:lnTo>
                    <a:pt x="96723" y="149453"/>
                  </a:lnTo>
                  <a:lnTo>
                    <a:pt x="356603" y="149453"/>
                  </a:lnTo>
                  <a:lnTo>
                    <a:pt x="25988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48382" y="4133600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48382" y="5573595"/>
            <a:ext cx="13042821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</a:t>
            </a:r>
            <a:r>
              <a:rPr lang="en-US" sz="19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모델의 학습 및 추론 과정에서 발생하는 불확실성(uncertainty)을 정량화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하여, AI 판단의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신뢰성·합리성·설명 가능성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동시에 확보하는 기술이다.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848382" y="678910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핵심 문제 해결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848382" y="729762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특히 객체 검출·이상 탐지 등 산업 AI에서 문제되는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848382" y="7793754"/>
            <a:ext cx="6279356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오탐(False Positive)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미탐(False Negative)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848382" y="860746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</a:t>
            </a:r>
            <a:r>
              <a:rPr lang="en-US" sz="15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자동으로 식별·분류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합니다.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76591" y="6590746"/>
            <a:ext cx="6565106" cy="2582228"/>
          </a:xfrm>
          <a:prstGeom prst="roundRect">
            <a:avLst>
              <a:gd name="adj" fmla="val 11068"/>
            </a:avLst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7674949" y="678910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자동화된 최적화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74949" y="7297620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해당 결과를 기반으로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학습 데이터 갱신 및 모델 업데이트 시점을 정량적으로 결정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합니다.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428" y="2434929"/>
            <a:ext cx="6581775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2030" y="1467564"/>
            <a:ext cx="781514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인이지 제조 AI 수요와의 직접적 연결성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2030" y="2484477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인이지가 제시한 제조 AI 수요의 핵심은 다음이다.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62030" y="3104674"/>
            <a:ext cx="3111937" cy="1017032"/>
          </a:xfrm>
          <a:prstGeom prst="roundRect">
            <a:avLst>
              <a:gd name="adj" fmla="val 17564"/>
            </a:avLst>
          </a:prstGeom>
          <a:solidFill>
            <a:srgbClr val="CEE6FD"/>
          </a:solidFill>
          <a:ln/>
        </p:spPr>
      </p:sp>
      <p:sp>
        <p:nvSpPr>
          <p:cNvPr id="5" name="Text 3"/>
          <p:cNvSpPr/>
          <p:nvPr/>
        </p:nvSpPr>
        <p:spPr>
          <a:xfrm>
            <a:off x="1060388" y="3303032"/>
            <a:ext cx="248983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제조 데이터 특성 반영 AI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172324" y="3104674"/>
            <a:ext cx="3111937" cy="1017032"/>
          </a:xfrm>
          <a:prstGeom prst="roundRect">
            <a:avLst>
              <a:gd name="adj" fmla="val 17564"/>
            </a:avLst>
          </a:prstGeom>
          <a:solidFill>
            <a:srgbClr val="CEE6FD"/>
          </a:solidFill>
          <a:ln/>
        </p:spPr>
      </p:sp>
      <p:sp>
        <p:nvSpPr>
          <p:cNvPr id="7" name="Text 5"/>
          <p:cNvSpPr/>
          <p:nvPr/>
        </p:nvSpPr>
        <p:spPr>
          <a:xfrm>
            <a:off x="4370683" y="3303032"/>
            <a:ext cx="271522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데이터 불균형·고장 데이터 부족 환경 대응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82619" y="3104674"/>
            <a:ext cx="3111937" cy="1017032"/>
          </a:xfrm>
          <a:prstGeom prst="roundRect">
            <a:avLst>
              <a:gd name="adj" fmla="val 17564"/>
            </a:avLst>
          </a:prstGeom>
          <a:solidFill>
            <a:srgbClr val="CEE6FD"/>
          </a:solidFill>
          <a:ln/>
        </p:spPr>
      </p:sp>
      <p:sp>
        <p:nvSpPr>
          <p:cNvPr id="9" name="Text 7"/>
          <p:cNvSpPr/>
          <p:nvPr/>
        </p:nvSpPr>
        <p:spPr>
          <a:xfrm>
            <a:off x="7680977" y="3303032"/>
            <a:ext cx="267450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예측–제어–설명 기능 통합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0792914" y="3104674"/>
            <a:ext cx="3111937" cy="1017032"/>
          </a:xfrm>
          <a:prstGeom prst="roundRect">
            <a:avLst>
              <a:gd name="adj" fmla="val 17564"/>
            </a:avLst>
          </a:prstGeom>
          <a:solidFill>
            <a:srgbClr val="CEE6FD"/>
          </a:solidFill>
          <a:ln/>
        </p:spPr>
      </p:sp>
      <p:sp>
        <p:nvSpPr>
          <p:cNvPr id="11" name="Text 9"/>
          <p:cNvSpPr/>
          <p:nvPr/>
        </p:nvSpPr>
        <p:spPr>
          <a:xfrm>
            <a:off x="10991272" y="3303032"/>
            <a:ext cx="271522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XAI 기반 수치·근거 중심 가이던스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62030" y="4444096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862030" y="4774049"/>
            <a:ext cx="664083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본 특허는 제조 AI 전주기 중 다음 단계에 직접 연결된다.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62030" y="544377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01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62030" y="5758101"/>
            <a:ext cx="642223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6" name="Text 14"/>
          <p:cNvSpPr/>
          <p:nvPr/>
        </p:nvSpPr>
        <p:spPr>
          <a:xfrm>
            <a:off x="862030" y="590300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데이터 전처리 단계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62030" y="633222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기반 학습 데이터 선별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482619" y="544377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02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82619" y="5758101"/>
            <a:ext cx="642223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0" name="Text 18"/>
          <p:cNvSpPr/>
          <p:nvPr/>
        </p:nvSpPr>
        <p:spPr>
          <a:xfrm>
            <a:off x="7482619" y="590300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예측 단계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482619" y="633222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판단 신뢰도 수치화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62030" y="699694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03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862030" y="7311271"/>
            <a:ext cx="642223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4" name="Text 22"/>
          <p:cNvSpPr/>
          <p:nvPr/>
        </p:nvSpPr>
        <p:spPr>
          <a:xfrm>
            <a:off x="862030" y="745617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제어·운영 단계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62030" y="788539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감소 추이를 기반으로 한 제어 판단 근거 제공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482619" y="6996946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04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7482619" y="7311271"/>
            <a:ext cx="6422231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8" name="Text 26"/>
          <p:cNvSpPr/>
          <p:nvPr/>
        </p:nvSpPr>
        <p:spPr>
          <a:xfrm>
            <a:off x="7482619" y="745617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설명 단계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482619" y="788539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"왜 이 판단을 했는지"를 수치로 설명 가능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862030" y="8575000"/>
            <a:ext cx="13042821" cy="930235"/>
          </a:xfrm>
          <a:prstGeom prst="roundRect">
            <a:avLst>
              <a:gd name="adj" fmla="val 19202"/>
            </a:avLst>
          </a:prstGeom>
          <a:solidFill>
            <a:srgbClr val="B5DAFC"/>
          </a:solidFill>
          <a:ln/>
        </p:spPr>
      </p:sp>
      <p:pic>
        <p:nvPicPr>
          <p:cNvPr id="3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88" y="8895398"/>
            <a:ext cx="310039" cy="248007"/>
          </a:xfrm>
          <a:prstGeom prst="rect">
            <a:avLst/>
          </a:prstGeom>
        </p:spPr>
      </p:pic>
      <p:sp>
        <p:nvSpPr>
          <p:cNvPr id="32" name="Text 29"/>
          <p:cNvSpPr/>
          <p:nvPr/>
        </p:nvSpPr>
        <p:spPr>
          <a:xfrm>
            <a:off x="1568785" y="8822888"/>
            <a:ext cx="12137708" cy="404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👉</a:t>
            </a:r>
            <a:r>
              <a:rPr lang="en-US" sz="19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범용 AI를 '제조 특화 AI'로 전환시키는 핵심 필터 기술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2030" y="1931904"/>
            <a:ext cx="901529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청구항 구조 요약 및 기존 산업 AI 대비 차별성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2030" y="2884220"/>
            <a:ext cx="540460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청구항 구조 요약 (중요 포인트)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2030" y="36085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▷ 장치 청구항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2030" y="4117062"/>
            <a:ext cx="5602962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산업용 서버, 엣지 디바이스, 클라우드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학습·검증 모듈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862030" y="4950538"/>
            <a:ext cx="367129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▷ 방법 청구항 (인이지에 특히 중요)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862030" y="5459054"/>
            <a:ext cx="5602962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값 산출 방법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FP/FN 자동 식별 방법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mAP decay 기반 학습 상태 판단 방법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데이터 갱신 및 모델 업데이트 결정 로직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62030" y="6952532"/>
            <a:ext cx="5602962" cy="1478280"/>
          </a:xfrm>
          <a:prstGeom prst="roundRect">
            <a:avLst>
              <a:gd name="adj" fmla="val 12083"/>
            </a:avLst>
          </a:prstGeom>
          <a:solidFill>
            <a:srgbClr val="B5DAFC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88" y="7247807"/>
            <a:ext cx="248007" cy="19835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06753" y="7200420"/>
            <a:ext cx="475988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📌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중요 인이지가 자체 AI 플랫폼에서 데이터 선별, 판단 신뢰도 평가, 모델 업데이트 판단을 구현하면, </a:t>
            </a:r>
            <a:r>
              <a:rPr lang="en-US" sz="1550" b="1" dirty="0">
                <a:solidFill>
                  <a:srgbClr val="9216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방법청구항 실시 가능성이 매우 높음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56720" y="3157180"/>
            <a:ext cx="298704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산업 AI 대비 차별성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956720" y="3752493"/>
            <a:ext cx="6955631" cy="3440668"/>
          </a:xfrm>
          <a:prstGeom prst="roundRect">
            <a:avLst>
              <a:gd name="adj" fmla="val 519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964340" y="3760113"/>
            <a:ext cx="6939677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7163651" y="3886795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480369" y="3886795"/>
            <a:ext cx="19085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 산업 AI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1793277" y="3886795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964340" y="4331018"/>
            <a:ext cx="6939677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7163651" y="4457700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판단 기준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480369" y="4457700"/>
            <a:ext cx="19085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정확도·확률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1793277" y="4457700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+ 통계 지표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964340" y="4832547"/>
            <a:ext cx="6939677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7163651" y="4959230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설명 가능성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9480369" y="4959230"/>
            <a:ext cx="19085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제한적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1793277" y="4959230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수치 기반 설명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6964340" y="5403452"/>
            <a:ext cx="6939677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7163651" y="5530134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데이터 관리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9480369" y="5530134"/>
            <a:ext cx="19085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수동·경험 의존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11793277" y="5530134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자동 선별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Shape 26"/>
          <p:cNvSpPr/>
          <p:nvPr/>
        </p:nvSpPr>
        <p:spPr>
          <a:xfrm>
            <a:off x="6964340" y="5974357"/>
            <a:ext cx="6939677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7163651" y="6101039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업데이트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9480369" y="6101039"/>
            <a:ext cx="19085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주기적·경험적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 29"/>
          <p:cNvSpPr/>
          <p:nvPr/>
        </p:nvSpPr>
        <p:spPr>
          <a:xfrm>
            <a:off x="11793277" y="6101039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정량 판단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6964340" y="6545261"/>
            <a:ext cx="6939677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7163651" y="6671944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신뢰성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9480369" y="6671944"/>
            <a:ext cx="19085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현장 불신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Text 33"/>
          <p:cNvSpPr/>
          <p:nvPr/>
        </p:nvSpPr>
        <p:spPr>
          <a:xfrm>
            <a:off x="11793277" y="6671944"/>
            <a:ext cx="191238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검증 가능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0672"/>
            <a:ext cx="680656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헬스케어 AI 수요와의 확장 적합성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2030" y="2472302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인이지 헬스케어 수요의 핵심은 다음이다.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62030" y="2956019"/>
            <a:ext cx="31119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83248" y="3177237"/>
            <a:ext cx="26695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에이전트 기반 판단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172324" y="2956019"/>
            <a:ext cx="31119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393543" y="3177237"/>
            <a:ext cx="26695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실시간 위험 감지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82619" y="2956019"/>
            <a:ext cx="31119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03837" y="3177237"/>
            <a:ext cx="26695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개인정보·윤리·책임성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0792914" y="2956019"/>
            <a:ext cx="3111937" cy="759976"/>
          </a:xfrm>
          <a:prstGeom prst="roundRect">
            <a:avLst>
              <a:gd name="adj" fmla="val 23504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1014132" y="3177237"/>
            <a:ext cx="26695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공공·보험 연계 →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판단 근거 필수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62030" y="3956499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862030" y="4163621"/>
            <a:ext cx="64685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본 특허는 헬스케어 AI에서도 동일하게 적용 가능하다.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30" y="4696868"/>
            <a:ext cx="4347567" cy="79379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060388" y="5689015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센서·행동 데이터 기반 판단의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 평가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97" y="4696868"/>
            <a:ext cx="4347567" cy="79379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407955" y="5689015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이상 징후 판단의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신뢰도 로그화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164" y="4696868"/>
            <a:ext cx="4347567" cy="79379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755522" y="5689015"/>
            <a:ext cx="395085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사고·분쟁 시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판단 합리성 입증 수단 제공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862030" y="6155197"/>
            <a:ext cx="13042821" cy="930235"/>
          </a:xfrm>
          <a:prstGeom prst="roundRect">
            <a:avLst>
              <a:gd name="adj" fmla="val 19202"/>
            </a:avLst>
          </a:prstGeom>
          <a:solidFill>
            <a:srgbClr val="B5DAFC"/>
          </a:solidFill>
          <a:ln/>
        </p:spPr>
      </p:sp>
      <p:sp>
        <p:nvSpPr>
          <p:cNvPr id="22" name="Text 16"/>
          <p:cNvSpPr/>
          <p:nvPr/>
        </p:nvSpPr>
        <p:spPr>
          <a:xfrm>
            <a:off x="1568785" y="6403086"/>
            <a:ext cx="12137708" cy="4045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👉</a:t>
            </a:r>
            <a:r>
              <a:rPr lang="en-US" sz="19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산업 AI + 헬스케어 AI를 동시에 관통하는 공통 신뢰성 기술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Shape 17"/>
          <p:cNvSpPr/>
          <p:nvPr/>
        </p:nvSpPr>
        <p:spPr>
          <a:xfrm>
            <a:off x="862030" y="7407823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4" name="Text 18"/>
          <p:cNvSpPr/>
          <p:nvPr/>
        </p:nvSpPr>
        <p:spPr>
          <a:xfrm>
            <a:off x="862030" y="7792368"/>
            <a:ext cx="318337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인이지 관점의 전략적 의미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 19"/>
          <p:cNvSpPr/>
          <p:nvPr/>
        </p:nvSpPr>
        <p:spPr>
          <a:xfrm>
            <a:off x="862030" y="8462095"/>
            <a:ext cx="13042821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외산 산업 AI 플랫폼 대비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차별화 포인트 확보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"설명 가능한 산업 AI"를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IP로 보호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정부 R&amp;D·공공 과제에서 요구하는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신뢰성·책임성 프레임워크 대응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제조–헬스케어를 아우르는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플랫폼형 기술 확장 가능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73569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성숙도 및 협력 제안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5178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성숙도 및 적용 단계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42221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 성숙도(TRL):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알고리즘 구조 확립, 산업 적용을 위한 PoC 가능 단계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93811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적용 위치: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446627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제조 AI 플랫폼 핵심 모듈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검증·설명 전용 서브시스템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헬스케어 AI 에이전트 판단 검증 모듈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59766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협력 및 사업화 구조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616809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인이지에 적합한 현실적 선택지: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6664224"/>
            <a:ext cx="6279356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플랫폼 내 핵심 알고리즘 라이선스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산업 AI 신뢰성 모듈 공동개발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정부 과제(제조 DX, 산업 AI, 헬스케어) 공동 참여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후속 특허 공동 확보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326463" y="2639779"/>
            <a:ext cx="6565106" cy="6583680"/>
          </a:xfrm>
          <a:prstGeom prst="roundRect">
            <a:avLst>
              <a:gd name="adj" fmla="val 4353"/>
            </a:avLst>
          </a:prstGeom>
          <a:solidFill>
            <a:srgbClr val="84C1FA"/>
          </a:solidFill>
          <a:ln/>
        </p:spPr>
      </p:sp>
      <p:sp>
        <p:nvSpPr>
          <p:cNvPr id="11" name="Text 9"/>
          <p:cNvSpPr/>
          <p:nvPr/>
        </p:nvSpPr>
        <p:spPr>
          <a:xfrm>
            <a:off x="7524821" y="283813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결론 메시지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822477" y="3433450"/>
            <a:ext cx="5870734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를 쓰는 시대는 </a:t>
            </a:r>
            <a:r>
              <a:rPr lang="en-US" sz="195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끝났습니다</a:t>
            </a: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822477" y="4008998"/>
            <a:ext cx="5870734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이제는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AI를 '설명할 수 있는가'가 </a:t>
            </a:r>
            <a:r>
              <a:rPr lang="en-US" sz="1950" b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경쟁력입니다</a:t>
            </a:r>
            <a:r>
              <a:rPr lang="en-US" sz="1950" b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822477" y="4584546"/>
            <a:ext cx="5870734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특허는 인이지의 AI를 '잘 맞히는 AI'에서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'신뢰받는 AI'로 바꾸는 </a:t>
            </a:r>
            <a:r>
              <a:rPr lang="en-US" sz="1950" b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기반 </a:t>
            </a:r>
            <a:r>
              <a:rPr lang="en-US" sz="1950" b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</a:t>
            </a:r>
            <a:r>
              <a:rPr lang="ko-KR" altLang="en-US" sz="1950" b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될 것입</a:t>
            </a:r>
            <a:r>
              <a:rPr lang="en-US" sz="1950" b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니다.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24821" y="3433450"/>
            <a:ext cx="22860" cy="1945005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6" name="Shape 14"/>
          <p:cNvSpPr/>
          <p:nvPr/>
        </p:nvSpPr>
        <p:spPr>
          <a:xfrm>
            <a:off x="7524821" y="5562076"/>
            <a:ext cx="6168390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7811429" y="5872207"/>
            <a:ext cx="184784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811428" y="6380723"/>
            <a:ext cx="459438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811428" y="6876856"/>
            <a:ext cx="459438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한웅진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02-970-9147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woongjin@seoultech.ac.kr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811428" y="7799906"/>
            <a:ext cx="459438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오진석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95527@seoultech.ac.kr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621</Words>
  <Application>Microsoft Office PowerPoint</Application>
  <PresentationFormat>사용자 지정</PresentationFormat>
  <Paragraphs>110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Instrument Sans Semi Bold</vt:lpstr>
      <vt:lpstr>맑은 고딕</vt:lpstr>
      <vt:lpstr>Instrument Sans Medium</vt:lpstr>
      <vt:lpstr>Instrument Sans Light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5</cp:revision>
  <dcterms:created xsi:type="dcterms:W3CDTF">2026-02-07T09:00:19Z</dcterms:created>
  <dcterms:modified xsi:type="dcterms:W3CDTF">2026-02-07T09:22:56Z</dcterms:modified>
</cp:coreProperties>
</file>