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10972800"/>
  <p:notesSz cx="10972800" cy="14630400"/>
  <p:embeddedFontLst>
    <p:embeddedFont>
      <p:font typeface="Instrument Sans Semi Bold" panose="020B0600000101010101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Instrument Sans Medium" panose="020B0600000101010101" charset="0"/>
      <p:regular r:id="rId16"/>
    </p:embeddedFont>
    <p:embeddedFont>
      <p:font typeface="나눔바른고딕" panose="020B0603020101020101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6" d="100"/>
          <a:sy n="66" d="100"/>
        </p:scale>
        <p:origin x="87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5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6000" contras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1180310"/>
            <a:ext cx="2796683" cy="97917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506" y="4375044"/>
            <a:ext cx="583608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특허 기술 매각·라이센스 제안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1"/>
          <p:cNvSpPr/>
          <p:nvPr/>
        </p:nvSpPr>
        <p:spPr>
          <a:xfrm>
            <a:off x="4286506" y="5074417"/>
            <a:ext cx="9046246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심층학습을 이용한 신호의 도래각 추정 방법 및 시스템</a:t>
            </a:r>
            <a:endParaRPr lang="en-US" sz="31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2"/>
          <p:cNvSpPr/>
          <p:nvPr/>
        </p:nvSpPr>
        <p:spPr>
          <a:xfrm>
            <a:off x="4286506" y="5935662"/>
            <a:ext cx="75564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등록특허 10-2715960</a:t>
            </a:r>
            <a:endParaRPr lang="en-US" sz="2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4286506" y="6442987"/>
            <a:ext cx="75564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서울과학기술대학교 산학협력단</a:t>
            </a:r>
            <a:endParaRPr lang="en-US" sz="2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0" y="0"/>
            <a:ext cx="14630400" cy="1160060"/>
          </a:xfrm>
          <a:custGeom>
            <a:avLst/>
            <a:gdLst/>
            <a:ahLst/>
            <a:cxnLst/>
            <a:rect l="l" t="t" r="r" b="b"/>
            <a:pathLst>
              <a:path w="7560309" h="792480">
                <a:moveTo>
                  <a:pt x="7559992" y="0"/>
                </a:moveTo>
                <a:lnTo>
                  <a:pt x="0" y="0"/>
                </a:lnTo>
                <a:lnTo>
                  <a:pt x="0" y="791997"/>
                </a:lnTo>
                <a:lnTo>
                  <a:pt x="7559992" y="791997"/>
                </a:lnTo>
                <a:lnTo>
                  <a:pt x="7559992" y="0"/>
                </a:lnTo>
                <a:close/>
              </a:path>
            </a:pathLst>
          </a:custGeom>
          <a:solidFill>
            <a:srgbClr val="003E7E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10495433" y="750847"/>
            <a:ext cx="483870" cy="396240"/>
          </a:xfrm>
          <a:custGeom>
            <a:avLst/>
            <a:gdLst/>
            <a:ahLst/>
            <a:cxnLst/>
            <a:rect l="l" t="t" r="r" b="b"/>
            <a:pathLst>
              <a:path w="483870" h="396240">
                <a:moveTo>
                  <a:pt x="231317" y="0"/>
                </a:moveTo>
                <a:lnTo>
                  <a:pt x="0" y="0"/>
                </a:lnTo>
                <a:lnTo>
                  <a:pt x="254444" y="395998"/>
                </a:lnTo>
                <a:lnTo>
                  <a:pt x="483489" y="395998"/>
                </a:lnTo>
                <a:lnTo>
                  <a:pt x="231317" y="0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9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0782" y="368656"/>
            <a:ext cx="4505618" cy="409266"/>
          </a:xfrm>
          <a:prstGeom prst="rect">
            <a:avLst/>
          </a:prstGeom>
        </p:spPr>
      </p:pic>
      <p:sp>
        <p:nvSpPr>
          <p:cNvPr id="10" name="object 7"/>
          <p:cNvSpPr/>
          <p:nvPr/>
        </p:nvSpPr>
        <p:spPr>
          <a:xfrm>
            <a:off x="0" y="15108"/>
            <a:ext cx="198120" cy="306070"/>
          </a:xfrm>
          <a:custGeom>
            <a:avLst/>
            <a:gdLst/>
            <a:ahLst/>
            <a:cxnLst/>
            <a:rect l="l" t="t" r="r" b="b"/>
            <a:pathLst>
              <a:path w="198120" h="306070">
                <a:moveTo>
                  <a:pt x="0" y="0"/>
                </a:moveTo>
                <a:lnTo>
                  <a:pt x="0" y="305859"/>
                </a:lnTo>
                <a:lnTo>
                  <a:pt x="197943" y="305859"/>
                </a:lnTo>
                <a:lnTo>
                  <a:pt x="0" y="0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511860" y="814550"/>
            <a:ext cx="407034" cy="365760"/>
          </a:xfrm>
          <a:custGeom>
            <a:avLst/>
            <a:gdLst/>
            <a:ahLst/>
            <a:cxnLst/>
            <a:rect l="l" t="t" r="r" b="b"/>
            <a:pathLst>
              <a:path w="407034" h="365759">
                <a:moveTo>
                  <a:pt x="170129" y="0"/>
                </a:moveTo>
                <a:lnTo>
                  <a:pt x="0" y="0"/>
                </a:lnTo>
                <a:lnTo>
                  <a:pt x="236564" y="365531"/>
                </a:lnTo>
                <a:lnTo>
                  <a:pt x="406693" y="365531"/>
                </a:lnTo>
                <a:lnTo>
                  <a:pt x="170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483EC-76CC-4D7D-9E8E-8B813BD68CA4}"/>
              </a:ext>
            </a:extLst>
          </p:cNvPr>
          <p:cNvSpPr txBox="1"/>
          <p:nvPr/>
        </p:nvSpPr>
        <p:spPr>
          <a:xfrm>
            <a:off x="10997646" y="717684"/>
            <a:ext cx="34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전기정보광학과 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이경천</a:t>
            </a:r>
            <a:r>
              <a:rPr lang="ko-KR" altLang="en-US" sz="1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교수</a:t>
            </a:r>
            <a:endParaRPr lang="ko-KR" altLang="en-US" sz="1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251881" y="10639047"/>
            <a:ext cx="12378519" cy="333753"/>
            <a:chOff x="2225741" y="10541561"/>
            <a:chExt cx="5334635" cy="150843"/>
          </a:xfrm>
        </p:grpSpPr>
        <p:sp>
          <p:nvSpPr>
            <p:cNvPr id="14" name="bg object 16"/>
            <p:cNvSpPr/>
            <p:nvPr/>
          </p:nvSpPr>
          <p:spPr>
            <a:xfrm>
              <a:off x="2225741" y="10541561"/>
              <a:ext cx="5334635" cy="150495"/>
            </a:xfrm>
            <a:custGeom>
              <a:avLst/>
              <a:gdLst/>
              <a:ahLst/>
              <a:cxnLst/>
              <a:rect l="l" t="t" r="r" b="b"/>
              <a:pathLst>
                <a:path w="5334634" h="150495">
                  <a:moveTo>
                    <a:pt x="5334254" y="0"/>
                  </a:moveTo>
                  <a:lnTo>
                    <a:pt x="0" y="0"/>
                  </a:lnTo>
                  <a:lnTo>
                    <a:pt x="97358" y="150444"/>
                  </a:lnTo>
                  <a:lnTo>
                    <a:pt x="5334254" y="150444"/>
                  </a:lnTo>
                  <a:lnTo>
                    <a:pt x="5334254" y="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bg object 17"/>
            <p:cNvSpPr/>
            <p:nvPr/>
          </p:nvSpPr>
          <p:spPr>
            <a:xfrm>
              <a:off x="6819092" y="10542544"/>
              <a:ext cx="356870" cy="149860"/>
            </a:xfrm>
            <a:custGeom>
              <a:avLst/>
              <a:gdLst/>
              <a:ahLst/>
              <a:cxnLst/>
              <a:rect l="l" t="t" r="r" b="b"/>
              <a:pathLst>
                <a:path w="356870" h="149859">
                  <a:moveTo>
                    <a:pt x="259880" y="0"/>
                  </a:moveTo>
                  <a:lnTo>
                    <a:pt x="0" y="0"/>
                  </a:lnTo>
                  <a:lnTo>
                    <a:pt x="96723" y="149453"/>
                  </a:lnTo>
                  <a:lnTo>
                    <a:pt x="356603" y="149453"/>
                  </a:lnTo>
                  <a:lnTo>
                    <a:pt x="259880" y="0"/>
                  </a:lnTo>
                  <a:close/>
                </a:path>
              </a:pathLst>
            </a:custGeom>
            <a:solidFill>
              <a:srgbClr val="B5111A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2820931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개요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906083"/>
            <a:ext cx="13042821" cy="793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 기술은 </a:t>
            </a: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다중 센서로부터 수신되는 신호를 기반으로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, 복수의 신호 개수 및 </a:t>
            </a:r>
            <a:endParaRPr lang="en-US" sz="1950" dirty="0" smtClean="0">
              <a:solidFill>
                <a:srgbClr val="1E306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Medium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en-US" sz="19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각 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신호의 도래 방향을 </a:t>
            </a:r>
            <a:r>
              <a:rPr lang="en-US" sz="195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딥러닝 기반으로 동시에 추정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하는 신호처리 기술이다.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531154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핵심 구성 요소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5919363"/>
            <a:ext cx="3111937" cy="1461016"/>
          </a:xfrm>
          <a:prstGeom prst="roundRect">
            <a:avLst>
              <a:gd name="adj" fmla="val 12226"/>
            </a:avLst>
          </a:prstGeom>
          <a:solidFill>
            <a:srgbClr val="CEE6FD"/>
          </a:solidFill>
          <a:ln/>
        </p:spPr>
      </p:sp>
      <p:sp>
        <p:nvSpPr>
          <p:cNvPr id="6" name="Text 4"/>
          <p:cNvSpPr/>
          <p:nvPr/>
        </p:nvSpPr>
        <p:spPr>
          <a:xfrm>
            <a:off x="1346994" y="610407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FTMR 기반 전처리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992148" y="6546941"/>
            <a:ext cx="271522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고유값 분해(EVD)를 포함한 전처리 과정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104084" y="5919363"/>
            <a:ext cx="3111937" cy="1461016"/>
          </a:xfrm>
          <a:prstGeom prst="roundRect">
            <a:avLst>
              <a:gd name="adj" fmla="val 12226"/>
            </a:avLst>
          </a:prstGeom>
          <a:solidFill>
            <a:srgbClr val="CEE6FD"/>
          </a:solidFill>
          <a:ln/>
        </p:spPr>
      </p:sp>
      <p:sp>
        <p:nvSpPr>
          <p:cNvPr id="9" name="Text 7"/>
          <p:cNvSpPr/>
          <p:nvPr/>
        </p:nvSpPr>
        <p:spPr>
          <a:xfrm>
            <a:off x="4499875" y="610407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고유값 로그 변환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302443" y="6546941"/>
            <a:ext cx="271522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Log Eigenvalue 변환 기법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414379" y="5919363"/>
            <a:ext cx="3111937" cy="1461016"/>
          </a:xfrm>
          <a:prstGeom prst="roundRect">
            <a:avLst>
              <a:gd name="adj" fmla="val 12226"/>
            </a:avLst>
          </a:prstGeom>
          <a:solidFill>
            <a:srgbClr val="CEE6FD"/>
          </a:solidFill>
          <a:ln/>
        </p:spPr>
      </p:sp>
      <p:sp>
        <p:nvSpPr>
          <p:cNvPr id="12" name="Text 10"/>
          <p:cNvSpPr/>
          <p:nvPr/>
        </p:nvSpPr>
        <p:spPr>
          <a:xfrm>
            <a:off x="7968509" y="611772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LogECNet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612737" y="6546941"/>
            <a:ext cx="271522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신호 개수 추정을 위한 신경망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0724674" y="5919363"/>
            <a:ext cx="3111937" cy="1461016"/>
          </a:xfrm>
          <a:prstGeom prst="roundRect">
            <a:avLst>
              <a:gd name="adj" fmla="val 12226"/>
            </a:avLst>
          </a:prstGeom>
          <a:solidFill>
            <a:srgbClr val="CEE6FD"/>
          </a:solidFill>
          <a:ln/>
        </p:spPr>
      </p:sp>
      <p:sp>
        <p:nvSpPr>
          <p:cNvPr id="15" name="Text 13"/>
          <p:cNvSpPr/>
          <p:nvPr/>
        </p:nvSpPr>
        <p:spPr>
          <a:xfrm>
            <a:off x="11141400" y="611772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RSNet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923032" y="6546941"/>
            <a:ext cx="271522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공간 스펙트럼 추정을 위한 신경망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93790" y="7603621"/>
            <a:ext cx="13042821" cy="793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이를 </a:t>
            </a:r>
            <a:r>
              <a:rPr lang="en-US" sz="1950" b="1" dirty="0">
                <a:solidFill>
                  <a:srgbClr val="F578D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단일 파이프라인 구조로 통합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함으로써, 전통적 신호처리 기법 대비 </a:t>
            </a: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노이즈 환경에서의 강인성과 다중 신호 분리 성능을 동시에 확보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하는 것을 특징으로 한다.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8878597" y="3314407"/>
            <a:ext cx="4937078" cy="209451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87" y="6147900"/>
            <a:ext cx="152413" cy="15241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816" y="6161549"/>
            <a:ext cx="152413" cy="15241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710" y="6147900"/>
            <a:ext cx="152413" cy="15241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0485" y="6161549"/>
            <a:ext cx="152413" cy="1524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17721"/>
            <a:ext cx="14631668" cy="109737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89326" y="2135956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산업적 적용 배경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1"/>
          <p:cNvSpPr/>
          <p:nvPr/>
        </p:nvSpPr>
        <p:spPr>
          <a:xfrm>
            <a:off x="912186" y="320323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시장 구조 중심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9326" y="3893322"/>
            <a:ext cx="75564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현대 산업 시스템에서는 다음과 같은 공통 요구가 존재한다.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89327" y="4622900"/>
            <a:ext cx="6275750" cy="1189196"/>
          </a:xfrm>
          <a:prstGeom prst="roundRect">
            <a:avLst>
              <a:gd name="adj" fmla="val 9227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866466" y="4622900"/>
            <a:ext cx="91440" cy="1189196"/>
          </a:xfrm>
          <a:prstGeom prst="roundRect">
            <a:avLst>
              <a:gd name="adj" fmla="val 195349"/>
            </a:avLst>
          </a:prstGeom>
          <a:solidFill>
            <a:srgbClr val="84C1FA"/>
          </a:solidFill>
          <a:ln/>
        </p:spPr>
      </p:sp>
      <p:sp>
        <p:nvSpPr>
          <p:cNvPr id="8" name="Text 5"/>
          <p:cNvSpPr/>
          <p:nvPr/>
        </p:nvSpPr>
        <p:spPr>
          <a:xfrm>
            <a:off x="1179124" y="484411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다중 센서 활용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79124" y="5273338"/>
            <a:ext cx="704540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다중 센서를 활용한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신호 분리 및 방향성 추정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89327" y="6010454"/>
            <a:ext cx="6275750" cy="1189196"/>
          </a:xfrm>
          <a:prstGeom prst="roundRect">
            <a:avLst>
              <a:gd name="adj" fmla="val 9227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866466" y="6010454"/>
            <a:ext cx="91440" cy="1189196"/>
          </a:xfrm>
          <a:prstGeom prst="roundRect">
            <a:avLst>
              <a:gd name="adj" fmla="val 195349"/>
            </a:avLst>
          </a:prstGeom>
          <a:solidFill>
            <a:srgbClr val="84C1FA"/>
          </a:solidFill>
          <a:ln/>
        </p:spPr>
      </p:sp>
      <p:sp>
        <p:nvSpPr>
          <p:cNvPr id="12" name="Text 9"/>
          <p:cNvSpPr/>
          <p:nvPr/>
        </p:nvSpPr>
        <p:spPr>
          <a:xfrm>
            <a:off x="1179124" y="623167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강인한 성능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179124" y="6660893"/>
            <a:ext cx="704540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강한 간섭·잡음 환경에서의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안정적 추정 성능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93084" y="4622900"/>
            <a:ext cx="6275750" cy="1189196"/>
          </a:xfrm>
          <a:prstGeom prst="roundRect">
            <a:avLst>
              <a:gd name="adj" fmla="val 9227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7470223" y="4622900"/>
            <a:ext cx="91440" cy="1189196"/>
          </a:xfrm>
          <a:prstGeom prst="roundRect">
            <a:avLst>
              <a:gd name="adj" fmla="val 195349"/>
            </a:avLst>
          </a:prstGeom>
          <a:solidFill>
            <a:srgbClr val="84C1FA"/>
          </a:solidFill>
          <a:ln/>
        </p:spPr>
      </p:sp>
      <p:sp>
        <p:nvSpPr>
          <p:cNvPr id="16" name="Text 13"/>
          <p:cNvSpPr/>
          <p:nvPr/>
        </p:nvSpPr>
        <p:spPr>
          <a:xfrm>
            <a:off x="7782881" y="484411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연산 효율성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782881" y="5273337"/>
            <a:ext cx="4145262" cy="345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실시간 또는 준실시간 처리를 위한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연산 효율성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7493084" y="6010454"/>
            <a:ext cx="6275750" cy="1189196"/>
          </a:xfrm>
          <a:prstGeom prst="roundRect">
            <a:avLst>
              <a:gd name="adj" fmla="val 9227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7470223" y="6010454"/>
            <a:ext cx="91440" cy="1189196"/>
          </a:xfrm>
          <a:prstGeom prst="roundRect">
            <a:avLst>
              <a:gd name="adj" fmla="val 195349"/>
            </a:avLst>
          </a:prstGeom>
          <a:solidFill>
            <a:srgbClr val="84C1FA"/>
          </a:solidFill>
          <a:ln/>
        </p:spPr>
      </p:sp>
      <p:sp>
        <p:nvSpPr>
          <p:cNvPr id="20" name="Text 17"/>
          <p:cNvSpPr/>
          <p:nvPr/>
        </p:nvSpPr>
        <p:spPr>
          <a:xfrm>
            <a:off x="7782881" y="623167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AI 기반 구조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7782881" y="6660893"/>
            <a:ext cx="535991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기존 신호처리 알고리즘의 성능 한계를 보완할 수 있는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AI 기반 구조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912186" y="7591093"/>
            <a:ext cx="12879508" cy="1190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이러한 요구는 항공·우주, 방위산업, 에너지 설비, 대형 산업 플랜트, 고신뢰 센서 시스템 등 </a:t>
            </a:r>
            <a:endParaRPr lang="en-US" sz="1950" dirty="0" smtClean="0">
              <a:solidFill>
                <a:srgbClr val="1E306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Medium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en-US" sz="1950" b="1" dirty="0" err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고부가가치</a:t>
            </a:r>
            <a:r>
              <a:rPr lang="en-US" sz="195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95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산업 전반에서 공통적으로 관찰되는 기술 수요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1162281" y="2826033"/>
            <a:ext cx="586037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기존 기술 대비 구조적 차별성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1162281" y="405130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기존 시스템의 한계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1162281" y="455982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기존 시스템들은 일반적으로 다음 중 하나의 방식을 채택한다.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62281" y="5055958"/>
            <a:ext cx="6279356" cy="95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전통적 MUSIC/ESPRIT 기반 도래각 추정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신호 개수 추정과 방향 추정을 분리 설계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통계적 모델 기반 접근 또는 제한적 머신러닝 적용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62281" y="6187229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구조적 문제점: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62281" y="6683362"/>
            <a:ext cx="6279356" cy="95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다중 신호 환경에서의 성능 저하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고노이즈 조건에서의 불안정성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신호 개수 변화에 대한 적응 한계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1999" y="3880246"/>
            <a:ext cx="5379601" cy="4363001"/>
          </a:xfrm>
          <a:prstGeom prst="roundRect">
            <a:avLst>
              <a:gd name="adj" fmla="val 6920"/>
            </a:avLst>
          </a:prstGeom>
          <a:solidFill>
            <a:srgbClr val="84C1FA"/>
          </a:solidFill>
          <a:ln/>
        </p:spPr>
      </p:sp>
      <p:sp>
        <p:nvSpPr>
          <p:cNvPr id="9" name="Text 7"/>
          <p:cNvSpPr/>
          <p:nvPr/>
        </p:nvSpPr>
        <p:spPr>
          <a:xfrm>
            <a:off x="7620357" y="407860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본 특허의 혁신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20357" y="4587121"/>
            <a:ext cx="4880992" cy="1190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신호 개수 추정과 공간 스펙트럼 추정을 하나의 학습 구조로 결합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함으로써, 단순 알고리즘 교체만으로는 달성하기 어려운 성능 향상을 실현한다.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67546" y="6040912"/>
            <a:ext cx="37898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-</a:t>
            </a:r>
            <a:r>
              <a:rPr lang="ko-KR" altLang="en-US" sz="2000" b="1" dirty="0" err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수신받은</a:t>
            </a:r>
            <a:r>
              <a:rPr lang="ko-KR" altLang="en-US" sz="200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ko-KR" altLang="en-US" sz="200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신호의 노이즈 제거 </a:t>
            </a:r>
            <a:endParaRPr lang="en-US" altLang="ko-KR" sz="2000" b="1" dirty="0">
              <a:solidFill>
                <a:srgbClr val="FF5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Medium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-</a:t>
            </a:r>
            <a:r>
              <a:rPr lang="ko-KR" altLang="en-US" sz="2000" b="1" dirty="0" err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수신받은</a:t>
            </a:r>
            <a:r>
              <a:rPr lang="ko-KR" altLang="en-US" sz="200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 </a:t>
            </a:r>
            <a:r>
              <a:rPr lang="ko-KR" altLang="en-US" sz="200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신호의 개수를 추정 </a:t>
            </a:r>
            <a:endParaRPr lang="en-US" altLang="ko-KR" sz="2000" b="1" dirty="0">
              <a:solidFill>
                <a:srgbClr val="FF5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Medium" pitchFamily="34" charset="-12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-</a:t>
            </a:r>
            <a:r>
              <a:rPr lang="ko-KR" altLang="en-US" sz="200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신호의 </a:t>
            </a:r>
            <a:r>
              <a:rPr lang="ko-KR" altLang="en-US" sz="2000" b="1" dirty="0" err="1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공간스팩트럼</a:t>
            </a:r>
            <a:r>
              <a:rPr lang="ko-KR" altLang="en-US" sz="200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 </a:t>
            </a:r>
            <a:r>
              <a:rPr lang="ko-KR" altLang="en-US" sz="200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추정</a:t>
            </a:r>
            <a:r>
              <a:rPr lang="en-US" altLang="ko-KR" sz="20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/>
            </a:r>
            <a:br>
              <a:rPr lang="en-US" altLang="ko-KR" sz="20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</a:br>
            <a:r>
              <a:rPr lang="en-US" altLang="ko-KR" sz="20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; </a:t>
            </a:r>
            <a:r>
              <a:rPr lang="ko-KR" altLang="en-US" sz="1850" b="1" dirty="0" err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정석적</a:t>
            </a:r>
            <a:r>
              <a:rPr lang="ko-KR" altLang="en-US" sz="185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 </a:t>
            </a:r>
            <a:r>
              <a:rPr lang="ko-KR" altLang="en-US" sz="1850" b="1" dirty="0" err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컴팩트한</a:t>
            </a:r>
            <a:r>
              <a:rPr lang="ko-KR" altLang="en-US" sz="185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 </a:t>
            </a:r>
            <a:r>
              <a:rPr lang="ko-KR" altLang="en-US" sz="1850" b="1" dirty="0" err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청구항</a:t>
            </a:r>
            <a:r>
              <a:rPr lang="en-US" altLang="ko-KR" sz="185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1</a:t>
            </a:r>
            <a:r>
              <a:rPr lang="ko-KR" altLang="en-US" sz="1850" b="1" dirty="0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sym typeface="Wingdings" panose="05000000000000000000" pitchFamily="2" charset="2"/>
              </a:rPr>
              <a:t>으로 권리화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7" y="-951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984290" y="2199799"/>
            <a:ext cx="622113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회피설계 관점에서의 특허 가치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984290" y="3216712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특허의 핵심은 </a:t>
            </a:r>
            <a:r>
              <a:rPr lang="en-US" sz="2000" b="1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개별 </a:t>
            </a:r>
            <a:r>
              <a:rPr lang="en-US" sz="2000" b="1" dirty="0" err="1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알고리즘이</a:t>
            </a:r>
            <a:r>
              <a:rPr lang="en-US" sz="2000" b="1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2000" b="1" dirty="0" smtClean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아</a:t>
            </a:r>
            <a:r>
              <a:rPr lang="ko-KR" altLang="en-US" sz="2000" b="1" dirty="0" err="1" smtClean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닌</a:t>
            </a:r>
            <a:r>
              <a:rPr lang="en-US" altLang="ko-KR" sz="2000" b="1" dirty="0" smtClean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, </a:t>
            </a:r>
            <a:r>
              <a:rPr lang="en-US" sz="2000" b="1" dirty="0" smtClean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‘</a:t>
            </a:r>
            <a:r>
              <a:rPr lang="en-US" sz="2000" b="1" dirty="0" err="1" smtClean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결합</a:t>
            </a:r>
            <a:r>
              <a:rPr lang="en-US" sz="2000" b="1" dirty="0" smtClean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2000" b="1" dirty="0" err="1" smtClean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구조’</a:t>
            </a:r>
            <a:r>
              <a:rPr lang="en-US" sz="200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에</a:t>
            </a:r>
            <a:r>
              <a:rPr lang="en-US" sz="20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있다.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90" y="3836908"/>
            <a:ext cx="4347567" cy="7937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15161" y="479708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신호 개수 추정용 신경망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857" y="3836908"/>
            <a:ext cx="4347567" cy="7937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88429" y="480929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고유값 기반 특징 변환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9424" y="3836908"/>
            <a:ext cx="4347567" cy="79379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259919" y="4786010"/>
            <a:ext cx="288167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공간 스펙트럼 추정용 신경망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 5"/>
          <p:cNvSpPr/>
          <p:nvPr/>
        </p:nvSpPr>
        <p:spPr>
          <a:xfrm>
            <a:off x="984290" y="5560814"/>
            <a:ext cx="13042821" cy="540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ko-KR" altLang="en-US" sz="19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95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단계들이</a:t>
            </a:r>
            <a:r>
              <a:rPr lang="en-US" sz="19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950" b="1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연동된</a:t>
            </a:r>
            <a:r>
              <a:rPr lang="en-US" sz="1950" b="1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950" b="1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파이프라인</a:t>
            </a:r>
            <a:r>
              <a:rPr lang="en-US" sz="1950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으로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95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설계되어</a:t>
            </a:r>
            <a:r>
              <a:rPr lang="en-US" sz="19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, 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일부 </a:t>
            </a:r>
            <a:r>
              <a:rPr lang="en-US" sz="1950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구성만을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95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제거</a:t>
            </a:r>
            <a:r>
              <a:rPr lang="en-US" sz="19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ko-KR" altLang="en-US" sz="19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또는</a:t>
            </a:r>
            <a:r>
              <a:rPr lang="en-US" sz="19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변경할 경우 </a:t>
            </a:r>
            <a:r>
              <a:rPr lang="en-US" sz="1950" b="1" dirty="0">
                <a:solidFill>
                  <a:srgbClr val="9216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성능 저하 또는 학습 안정성 문제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가 발생한다.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984290" y="6577965"/>
            <a:ext cx="13042821" cy="2222421"/>
          </a:xfrm>
          <a:prstGeom prst="roundRect">
            <a:avLst>
              <a:gd name="adj" fmla="val 8038"/>
            </a:avLst>
          </a:prstGeom>
          <a:solidFill>
            <a:srgbClr val="B5DAFC"/>
          </a:solidFill>
          <a:ln/>
        </p:spPr>
      </p:sp>
      <p:sp>
        <p:nvSpPr>
          <p:cNvPr id="13" name="Text 7"/>
          <p:cNvSpPr/>
          <p:nvPr/>
        </p:nvSpPr>
        <p:spPr>
          <a:xfrm>
            <a:off x="1629013" y="6825853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따라서,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629013" y="7321987"/>
            <a:ext cx="12199739" cy="635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0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문언 침해에 해당하지 않도록 개별 요소를 변형하더라도,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동등 수준의 성능을 확보하기 위해서는 유사한 구조적 접근이 불가피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583251" y="8181970"/>
            <a:ext cx="1015325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ko-KR" altLang="en-US" sz="1600" dirty="0" smtClean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하게 되는 독특한</a:t>
            </a:r>
            <a:r>
              <a:rPr lang="en-US" sz="1600" dirty="0" smtClean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특성을 가진다.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4273401" y="8095990"/>
            <a:ext cx="8623449" cy="403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이는 본 특허가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단순한 구현 특허가 아닌, </a:t>
            </a:r>
            <a:r>
              <a:rPr lang="en-US" altLang="ko-KR" dirty="0" smtClean="0">
                <a:solidFill>
                  <a:schemeClr val="tx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“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설계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방향을 제한하는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특허</a:t>
            </a:r>
            <a:r>
              <a:rPr lang="en-US" altLang="ko-KR" dirty="0" err="1" smtClean="0">
                <a:solidFill>
                  <a:schemeClr val="tx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”</a:t>
            </a:r>
            <a:r>
              <a:rPr lang="en-US" sz="160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임을</a:t>
            </a:r>
            <a:r>
              <a:rPr 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의미한다.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031" y="6881184"/>
            <a:ext cx="152413" cy="15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1280964"/>
            <a:ext cx="4713684" cy="589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7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특허 활용 가치 및 결론</a:t>
            </a:r>
            <a:endParaRPr lang="en-US" sz="37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159030"/>
            <a:ext cx="2783205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침해 여부와 무관한 활용 가치</a:t>
            </a:r>
            <a:endParaRPr lang="en-US" sz="2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2635032"/>
            <a:ext cx="4228148" cy="1691209"/>
          </a:xfrm>
          <a:prstGeom prst="roundRect">
            <a:avLst>
              <a:gd name="adj" fmla="val 8035"/>
            </a:avLst>
          </a:prstGeom>
          <a:solidFill>
            <a:srgbClr val="CEE6FD"/>
          </a:solidFill>
          <a:ln/>
        </p:spPr>
      </p:sp>
      <p:sp>
        <p:nvSpPr>
          <p:cNvPr id="5" name="Shape 3"/>
          <p:cNvSpPr/>
          <p:nvPr/>
        </p:nvSpPr>
        <p:spPr>
          <a:xfrm>
            <a:off x="982266" y="2823508"/>
            <a:ext cx="565547" cy="565547"/>
          </a:xfrm>
          <a:prstGeom prst="roundRect">
            <a:avLst>
              <a:gd name="adj" fmla="val 16166801"/>
            </a:avLst>
          </a:prstGeom>
          <a:solidFill>
            <a:srgbClr val="84C1FA"/>
          </a:solidFill>
          <a:ln/>
        </p:spPr>
      </p:sp>
      <p:sp>
        <p:nvSpPr>
          <p:cNvPr id="7" name="Text 4"/>
          <p:cNvSpPr/>
          <p:nvPr/>
        </p:nvSpPr>
        <p:spPr>
          <a:xfrm>
            <a:off x="1637202" y="2970085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리스크 관리</a:t>
            </a:r>
            <a:endParaRPr lang="en-US" sz="18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2266" y="3531859"/>
            <a:ext cx="3851196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다중 센서 기반 신호 처리 시스템을 개발·운영하는 기업의 기술 리스크 관리</a:t>
            </a:r>
            <a:endParaRPr lang="en-US" sz="14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01007" y="2635032"/>
            <a:ext cx="4228267" cy="1691209"/>
          </a:xfrm>
          <a:prstGeom prst="roundRect">
            <a:avLst>
              <a:gd name="adj" fmla="val 8035"/>
            </a:avLst>
          </a:prstGeom>
          <a:solidFill>
            <a:srgbClr val="CEE6FD"/>
          </a:solidFill>
          <a:ln/>
        </p:spPr>
      </p:sp>
      <p:sp>
        <p:nvSpPr>
          <p:cNvPr id="10" name="Shape 7"/>
          <p:cNvSpPr/>
          <p:nvPr/>
        </p:nvSpPr>
        <p:spPr>
          <a:xfrm>
            <a:off x="5389483" y="2823508"/>
            <a:ext cx="565547" cy="565547"/>
          </a:xfrm>
          <a:prstGeom prst="roundRect">
            <a:avLst>
              <a:gd name="adj" fmla="val 16166801"/>
            </a:avLst>
          </a:prstGeom>
          <a:solidFill>
            <a:srgbClr val="84C1FA"/>
          </a:solidFill>
          <a:ln/>
        </p:spPr>
      </p:sp>
      <p:sp>
        <p:nvSpPr>
          <p:cNvPr id="12" name="Text 8"/>
          <p:cNvSpPr/>
          <p:nvPr/>
        </p:nvSpPr>
        <p:spPr>
          <a:xfrm>
            <a:off x="6059053" y="2987756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선제적 IP 포지션</a:t>
            </a:r>
            <a:endParaRPr lang="en-US" sz="18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 9"/>
          <p:cNvSpPr/>
          <p:nvPr/>
        </p:nvSpPr>
        <p:spPr>
          <a:xfrm>
            <a:off x="5389483" y="3548648"/>
            <a:ext cx="3851315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향후 고신뢰 센서 시스템 </a:t>
            </a:r>
            <a:r>
              <a:rPr lang="en-US" sz="1450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확장</a:t>
            </a:r>
            <a:r>
              <a:rPr lang="en-US" sz="14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4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시</a:t>
            </a:r>
            <a:r>
              <a:rPr lang="ko-KR" altLang="en-US" sz="14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에</a:t>
            </a:r>
            <a:r>
              <a:rPr lang="en-US" sz="14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4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선제적 IP </a:t>
            </a:r>
            <a:r>
              <a:rPr lang="en-US" sz="145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포지</a:t>
            </a:r>
            <a:r>
              <a:rPr lang="ko-KR" altLang="en-US" sz="145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셔닝을</a:t>
            </a:r>
            <a:r>
              <a:rPr lang="en-US" sz="14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45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확보</a:t>
            </a:r>
            <a:r>
              <a:rPr lang="ko-KR" altLang="en-US" sz="14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할 수 있는 도구의 역할</a:t>
            </a:r>
            <a:endParaRPr lang="en-US" sz="14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9608344" y="2635032"/>
            <a:ext cx="4228148" cy="1691209"/>
          </a:xfrm>
          <a:prstGeom prst="roundRect">
            <a:avLst>
              <a:gd name="adj" fmla="val 8035"/>
            </a:avLst>
          </a:prstGeom>
          <a:solidFill>
            <a:srgbClr val="CEE6FD"/>
          </a:solidFill>
          <a:ln/>
        </p:spPr>
      </p:sp>
      <p:sp>
        <p:nvSpPr>
          <p:cNvPr id="15" name="Shape 11"/>
          <p:cNvSpPr/>
          <p:nvPr/>
        </p:nvSpPr>
        <p:spPr>
          <a:xfrm>
            <a:off x="9796820" y="2823508"/>
            <a:ext cx="565547" cy="565547"/>
          </a:xfrm>
          <a:prstGeom prst="roundRect">
            <a:avLst>
              <a:gd name="adj" fmla="val 16166801"/>
            </a:avLst>
          </a:prstGeom>
          <a:solidFill>
            <a:srgbClr val="84C1FA"/>
          </a:solidFill>
          <a:ln/>
        </p:spPr>
      </p:sp>
      <p:sp>
        <p:nvSpPr>
          <p:cNvPr id="17" name="Text 12"/>
          <p:cNvSpPr/>
          <p:nvPr/>
        </p:nvSpPr>
        <p:spPr>
          <a:xfrm>
            <a:off x="10480785" y="2974363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분쟁 예방 자산</a:t>
            </a:r>
            <a:endParaRPr lang="en-US" sz="18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9796820" y="3512512"/>
            <a:ext cx="3851196" cy="588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국책 실증, 대형 시스템 적용 과정에서의 특허 </a:t>
            </a:r>
            <a:r>
              <a:rPr lang="en-US" sz="1450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분쟁</a:t>
            </a:r>
            <a:r>
              <a:rPr lang="en-US" sz="14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45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예방</a:t>
            </a:r>
            <a:r>
              <a:rPr lang="ko-KR" altLang="en-US" sz="14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을 억제하는</a:t>
            </a:r>
            <a:r>
              <a:rPr lang="en-US" sz="14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45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자산</a:t>
            </a:r>
            <a:r>
              <a:rPr lang="en-US" sz="14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ko-KR" altLang="en-US" sz="14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기능화</a:t>
            </a:r>
            <a:endParaRPr lang="en-US" sz="14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Shape 14"/>
          <p:cNvSpPr/>
          <p:nvPr/>
        </p:nvSpPr>
        <p:spPr>
          <a:xfrm>
            <a:off x="793790" y="4680753"/>
            <a:ext cx="13042821" cy="3107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20" name="Text 15"/>
          <p:cNvSpPr/>
          <p:nvPr/>
        </p:nvSpPr>
        <p:spPr>
          <a:xfrm>
            <a:off x="808304" y="4950392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결론</a:t>
            </a:r>
            <a:endParaRPr lang="en-US" sz="2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808304" y="5513677"/>
            <a:ext cx="13042821" cy="367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특허는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808304" y="6039254"/>
            <a:ext cx="13042821" cy="8824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다중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센서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기반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신호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분리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및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방향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추정이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요구되는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산업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분야에서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,</a:t>
            </a:r>
            <a:endParaRPr lang="en-US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회피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설계가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용이하지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않은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구조적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특성을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가지며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,</a:t>
            </a:r>
            <a:endParaRPr lang="en-US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성능·안정성·확장성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측면에서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기존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기술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대비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명확한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차별성을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확보한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기술이다</a:t>
            </a:r>
            <a:r>
              <a:rPr lang="en-US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 18"/>
          <p:cNvSpPr/>
          <p:nvPr/>
        </p:nvSpPr>
        <p:spPr>
          <a:xfrm>
            <a:off x="808304" y="7166666"/>
            <a:ext cx="13042821" cy="367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이에 따라, 본 특허는 </a:t>
            </a:r>
            <a:r>
              <a:rPr lang="en-US" sz="200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실제 시스템 구현 여부와 관계없이 기술 포트폴리오 관점에서 검토 가치가 충분한 특허 자산</a:t>
            </a: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으로 평가된다.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Shape 19"/>
          <p:cNvSpPr/>
          <p:nvPr/>
        </p:nvSpPr>
        <p:spPr>
          <a:xfrm>
            <a:off x="793790" y="7728352"/>
            <a:ext cx="13042821" cy="3107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25" name="Text 20"/>
          <p:cNvSpPr/>
          <p:nvPr/>
        </p:nvSpPr>
        <p:spPr>
          <a:xfrm>
            <a:off x="793790" y="8100495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문의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Text 21"/>
          <p:cNvSpPr/>
          <p:nvPr/>
        </p:nvSpPr>
        <p:spPr>
          <a:xfrm>
            <a:off x="793790" y="8649268"/>
            <a:ext cx="13042821" cy="2942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서울과학기술대학교 산학협력단 기술사업화본부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Text 22"/>
          <p:cNvSpPr/>
          <p:nvPr/>
        </p:nvSpPr>
        <p:spPr>
          <a:xfrm>
            <a:off x="793790" y="9316093"/>
            <a:ext cx="6291382" cy="89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한웅진</a:t>
            </a:r>
            <a:r>
              <a:rPr lang="en-US" sz="16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☎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02-970-9147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✉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woongjin@seoultech.ac.kr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Text 23"/>
          <p:cNvSpPr/>
          <p:nvPr/>
        </p:nvSpPr>
        <p:spPr>
          <a:xfrm>
            <a:off x="4169449" y="9328131"/>
            <a:ext cx="6291382" cy="89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오진석</a:t>
            </a:r>
            <a:r>
              <a:rPr lang="en-US" sz="16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☎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02-970-9247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✉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95527@seoultech.ac.kr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9" y="3012812"/>
            <a:ext cx="152413" cy="15241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03" y="3005554"/>
            <a:ext cx="152413" cy="15241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420" y="3012811"/>
            <a:ext cx="152413" cy="1524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515</Words>
  <Application>Microsoft Office PowerPoint</Application>
  <PresentationFormat>사용자 지정</PresentationFormat>
  <Paragraphs>83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Instrument Sans Semi Bold</vt:lpstr>
      <vt:lpstr>Wingdings</vt:lpstr>
      <vt:lpstr>Calibri</vt:lpstr>
      <vt:lpstr>맑은 고딕</vt:lpstr>
      <vt:lpstr>Instrument Sans Medium</vt:lpstr>
      <vt:lpstr>나눔바른고딕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user</dc:creator>
  <cp:lastModifiedBy>user</cp:lastModifiedBy>
  <cp:revision>9</cp:revision>
  <dcterms:created xsi:type="dcterms:W3CDTF">2026-02-08T01:36:02Z</dcterms:created>
  <dcterms:modified xsi:type="dcterms:W3CDTF">2026-02-08T02:41:55Z</dcterms:modified>
</cp:coreProperties>
</file>