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10972800"/>
  <p:notesSz cx="10972800" cy="14630400"/>
  <p:embeddedFontLst>
    <p:embeddedFont>
      <p:font typeface="Instrument Sans Semi Bold" panose="020B0600000101010101" charset="0"/>
      <p:regular r:id="rId9"/>
    </p:embeddedFont>
    <p:embeddedFont>
      <p:font typeface="맑은 고딕" panose="020B0503020000020004" pitchFamily="50" charset="-127"/>
      <p:regular r:id="rId10"/>
      <p:bold r:id="rId11"/>
    </p:embeddedFont>
    <p:embeddedFont>
      <p:font typeface="Instrument Sans Medium" panose="020B0600000101010101" charset="0"/>
      <p:regular r:id="rId12"/>
    </p:embeddedFont>
    <p:embeddedFont>
      <p:font typeface="나눔바른고딕" panose="020B0603020101020101" pitchFamily="50" charset="-127"/>
      <p:regular r:id="rId13"/>
      <p:bold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15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88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95527@seoultech.ac.k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05218"/>
            <a:ext cx="3971499" cy="1016758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36024" y="2968585"/>
            <a:ext cx="583608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특허 기술 매각·라이센스 제안</a:t>
            </a:r>
            <a:endParaRPr lang="en-US" sz="39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1"/>
          <p:cNvSpPr/>
          <p:nvPr/>
        </p:nvSpPr>
        <p:spPr>
          <a:xfrm>
            <a:off x="5063320" y="3886319"/>
            <a:ext cx="8268325" cy="26509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700"/>
              </a:lnSpc>
              <a:buNone/>
            </a:pPr>
            <a:r>
              <a:rPr lang="en-US" sz="48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장주기 에너지저장시스템(ESS)을 위한 수계 기반 레독스 플로우 배터리 구조 및 운용 기술</a:t>
            </a:r>
            <a:endParaRPr lang="en-US" sz="4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2"/>
          <p:cNvSpPr/>
          <p:nvPr/>
        </p:nvSpPr>
        <p:spPr>
          <a:xfrm>
            <a:off x="5036024" y="7281143"/>
            <a:ext cx="3791858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ko-KR" altLang="en-US" sz="28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서울과학기술대학교 </a:t>
            </a:r>
            <a:r>
              <a:rPr lang="ko-KR" altLang="en-US" sz="2800" dirty="0" err="1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산학협력단</a:t>
            </a:r>
            <a:endParaRPr lang="en-US" sz="2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0" y="0"/>
            <a:ext cx="14630400" cy="1160060"/>
          </a:xfrm>
          <a:custGeom>
            <a:avLst/>
            <a:gdLst/>
            <a:ahLst/>
            <a:cxnLst/>
            <a:rect l="l" t="t" r="r" b="b"/>
            <a:pathLst>
              <a:path w="7560309" h="792480">
                <a:moveTo>
                  <a:pt x="7559992" y="0"/>
                </a:moveTo>
                <a:lnTo>
                  <a:pt x="0" y="0"/>
                </a:lnTo>
                <a:lnTo>
                  <a:pt x="0" y="791997"/>
                </a:lnTo>
                <a:lnTo>
                  <a:pt x="7559992" y="791997"/>
                </a:lnTo>
                <a:lnTo>
                  <a:pt x="7559992" y="0"/>
                </a:lnTo>
                <a:close/>
              </a:path>
            </a:pathLst>
          </a:custGeom>
          <a:solidFill>
            <a:srgbClr val="003E7E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0495433" y="750847"/>
            <a:ext cx="483870" cy="396240"/>
          </a:xfrm>
          <a:custGeom>
            <a:avLst/>
            <a:gdLst/>
            <a:ahLst/>
            <a:cxnLst/>
            <a:rect l="l" t="t" r="r" b="b"/>
            <a:pathLst>
              <a:path w="483870" h="396240">
                <a:moveTo>
                  <a:pt x="231317" y="0"/>
                </a:moveTo>
                <a:lnTo>
                  <a:pt x="0" y="0"/>
                </a:lnTo>
                <a:lnTo>
                  <a:pt x="254444" y="395998"/>
                </a:lnTo>
                <a:lnTo>
                  <a:pt x="483489" y="395998"/>
                </a:lnTo>
                <a:lnTo>
                  <a:pt x="231317" y="0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8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0782" y="368656"/>
            <a:ext cx="4505618" cy="409266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>
          <a:xfrm>
            <a:off x="0" y="15108"/>
            <a:ext cx="198120" cy="306070"/>
          </a:xfrm>
          <a:custGeom>
            <a:avLst/>
            <a:gdLst/>
            <a:ahLst/>
            <a:cxnLst/>
            <a:rect l="l" t="t" r="r" b="b"/>
            <a:pathLst>
              <a:path w="198120" h="306070">
                <a:moveTo>
                  <a:pt x="0" y="0"/>
                </a:moveTo>
                <a:lnTo>
                  <a:pt x="0" y="305859"/>
                </a:lnTo>
                <a:lnTo>
                  <a:pt x="197943" y="305859"/>
                </a:lnTo>
                <a:lnTo>
                  <a:pt x="0" y="0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511860" y="814550"/>
            <a:ext cx="407034" cy="365760"/>
          </a:xfrm>
          <a:custGeom>
            <a:avLst/>
            <a:gdLst/>
            <a:ahLst/>
            <a:cxnLst/>
            <a:rect l="l" t="t" r="r" b="b"/>
            <a:pathLst>
              <a:path w="407034" h="365759">
                <a:moveTo>
                  <a:pt x="170129" y="0"/>
                </a:moveTo>
                <a:lnTo>
                  <a:pt x="0" y="0"/>
                </a:lnTo>
                <a:lnTo>
                  <a:pt x="236564" y="365531"/>
                </a:lnTo>
                <a:lnTo>
                  <a:pt x="406693" y="365531"/>
                </a:lnTo>
                <a:lnTo>
                  <a:pt x="170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3483EC-76CC-4D7D-9E8E-8B813BD68CA4}"/>
              </a:ext>
            </a:extLst>
          </p:cNvPr>
          <p:cNvSpPr txBox="1"/>
          <p:nvPr/>
        </p:nvSpPr>
        <p:spPr>
          <a:xfrm>
            <a:off x="10997646" y="717684"/>
            <a:ext cx="34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신재생에너지융합학과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권용재</a:t>
            </a:r>
            <a:r>
              <a:rPr lang="ko-KR" altLang="en-US" sz="1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교수</a:t>
            </a:r>
            <a:endParaRPr lang="ko-KR" altLang="en-US" sz="1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251881" y="10639047"/>
            <a:ext cx="12378519" cy="333753"/>
            <a:chOff x="2225741" y="10541561"/>
            <a:chExt cx="5334635" cy="150843"/>
          </a:xfrm>
        </p:grpSpPr>
        <p:sp>
          <p:nvSpPr>
            <p:cNvPr id="13" name="bg object 16"/>
            <p:cNvSpPr/>
            <p:nvPr/>
          </p:nvSpPr>
          <p:spPr>
            <a:xfrm>
              <a:off x="2225741" y="10541561"/>
              <a:ext cx="5334635" cy="150495"/>
            </a:xfrm>
            <a:custGeom>
              <a:avLst/>
              <a:gdLst/>
              <a:ahLst/>
              <a:cxnLst/>
              <a:rect l="l" t="t" r="r" b="b"/>
              <a:pathLst>
                <a:path w="5334634" h="150495">
                  <a:moveTo>
                    <a:pt x="5334254" y="0"/>
                  </a:moveTo>
                  <a:lnTo>
                    <a:pt x="0" y="0"/>
                  </a:lnTo>
                  <a:lnTo>
                    <a:pt x="97358" y="150444"/>
                  </a:lnTo>
                  <a:lnTo>
                    <a:pt x="5334254" y="150444"/>
                  </a:lnTo>
                  <a:lnTo>
                    <a:pt x="5334254" y="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" name="bg object 17"/>
            <p:cNvSpPr/>
            <p:nvPr/>
          </p:nvSpPr>
          <p:spPr>
            <a:xfrm>
              <a:off x="6819092" y="10542544"/>
              <a:ext cx="356870" cy="149860"/>
            </a:xfrm>
            <a:custGeom>
              <a:avLst/>
              <a:gdLst/>
              <a:ahLst/>
              <a:cxnLst/>
              <a:rect l="l" t="t" r="r" b="b"/>
              <a:pathLst>
                <a:path w="356870" h="149859">
                  <a:moveTo>
                    <a:pt x="259880" y="0"/>
                  </a:moveTo>
                  <a:lnTo>
                    <a:pt x="0" y="0"/>
                  </a:lnTo>
                  <a:lnTo>
                    <a:pt x="96723" y="149453"/>
                  </a:lnTo>
                  <a:lnTo>
                    <a:pt x="356603" y="149453"/>
                  </a:lnTo>
                  <a:lnTo>
                    <a:pt x="259880" y="0"/>
                  </a:lnTo>
                  <a:close/>
                </a:path>
              </a:pathLst>
            </a:custGeom>
            <a:solidFill>
              <a:srgbClr val="B5111A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4954137" y="6648739"/>
            <a:ext cx="3647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등록특허 </a:t>
            </a:r>
            <a:r>
              <a:rPr lang="en-US" altLang="ko-KR" sz="28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10-2880542</a:t>
            </a:r>
            <a:endParaRPr lang="ko-KR" altLang="en-US" sz="2800" dirty="0">
              <a:solidFill>
                <a:srgbClr val="1E306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Medium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16871" y="2687916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개요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1"/>
          <p:cNvSpPr/>
          <p:nvPr/>
        </p:nvSpPr>
        <p:spPr>
          <a:xfrm>
            <a:off x="1216871" y="4302860"/>
            <a:ext cx="3938111" cy="3175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기술은 수계 전해질을 이용하는 레독스 플로우 배터리(Redox Flow Battery, RFB)에 관한 것으로, 전해질 저장부, 전극부, 이온 선택성 분리막 및 전해질 순환 구조를 포함하는 </a:t>
            </a:r>
            <a:r>
              <a:rPr lang="en-US" sz="195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분리형 에너지 저장 구조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를 통해 대용량·장주기 에너지 저장을 안정적으로 수행할 수 있도록 하는 기술이다.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0362438" y="4124267"/>
            <a:ext cx="3419832" cy="3532823"/>
          </a:xfrm>
          <a:prstGeom prst="roundRect">
            <a:avLst>
              <a:gd name="adj" fmla="val 8357"/>
            </a:avLst>
          </a:prstGeom>
          <a:solidFill>
            <a:srgbClr val="84C1FA"/>
          </a:solidFill>
          <a:ln/>
        </p:spPr>
      </p:sp>
      <p:sp>
        <p:nvSpPr>
          <p:cNvPr id="6" name="Text 3"/>
          <p:cNvSpPr/>
          <p:nvPr/>
        </p:nvSpPr>
        <p:spPr>
          <a:xfrm>
            <a:off x="10560796" y="432262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핵심 가치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560796" y="4831141"/>
            <a:ext cx="3023116" cy="1905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특히 본 특허는 단순한 전해질 조성이나 특정 셀 구조에 한정되지 않고,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장주기 ESS에서 반복적으로 채택되는 수계 기반·분리형 에너지 저장 구조 및 그 운용 방법을 포괄적으로 보호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하는 데 기술적 핵심이 있다.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340" y="4265553"/>
            <a:ext cx="4679299" cy="347892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185926" y="2813289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등록특허 </a:t>
            </a:r>
            <a:r>
              <a:rPr lang="en-US" altLang="ko-KR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10-2880542</a:t>
            </a:r>
            <a:endParaRPr lang="ko-KR" altLang="en-US" sz="2000" dirty="0">
              <a:solidFill>
                <a:srgbClr val="1E3063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Medium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2890596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기술적 특징 및 차별성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4016693"/>
            <a:ext cx="3111937" cy="2889766"/>
          </a:xfrm>
          <a:prstGeom prst="roundRect">
            <a:avLst>
              <a:gd name="adj" fmla="val 6181"/>
            </a:avLst>
          </a:prstGeom>
          <a:solidFill>
            <a:srgbClr val="CEE6FD"/>
          </a:solidFill>
          <a:ln/>
        </p:spPr>
      </p:sp>
      <p:sp>
        <p:nvSpPr>
          <p:cNvPr id="4" name="Shape 2"/>
          <p:cNvSpPr/>
          <p:nvPr/>
        </p:nvSpPr>
        <p:spPr>
          <a:xfrm>
            <a:off x="992148" y="4215051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4C1FA"/>
          </a:solidFill>
          <a:ln/>
        </p:spPr>
      </p:sp>
      <p:sp>
        <p:nvSpPr>
          <p:cNvPr id="6" name="Text 3"/>
          <p:cNvSpPr/>
          <p:nvPr/>
        </p:nvSpPr>
        <p:spPr>
          <a:xfrm>
            <a:off x="992148" y="500872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분리형 구조 설계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992148" y="5437942"/>
            <a:ext cx="2715220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충·방전 시 에너지 저장부와 출력부가 분리된 구조로 설계되어 용량 확장 시 셀 증설이 아닌 저장부 확장만으로 대응 가능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104084" y="4016693"/>
            <a:ext cx="3111937" cy="2889766"/>
          </a:xfrm>
          <a:prstGeom prst="roundRect">
            <a:avLst>
              <a:gd name="adj" fmla="val 6181"/>
            </a:avLst>
          </a:prstGeom>
          <a:solidFill>
            <a:srgbClr val="CEE6FD"/>
          </a:solidFill>
          <a:ln/>
        </p:spPr>
      </p:sp>
      <p:sp>
        <p:nvSpPr>
          <p:cNvPr id="9" name="Shape 6"/>
          <p:cNvSpPr/>
          <p:nvPr/>
        </p:nvSpPr>
        <p:spPr>
          <a:xfrm>
            <a:off x="4302443" y="4215051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4C1FA"/>
          </a:solidFill>
          <a:ln/>
        </p:spPr>
      </p:sp>
      <p:sp>
        <p:nvSpPr>
          <p:cNvPr id="11" name="Text 7"/>
          <p:cNvSpPr/>
          <p:nvPr/>
        </p:nvSpPr>
        <p:spPr>
          <a:xfrm>
            <a:off x="4302443" y="500872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수계 전해질 기반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302443" y="5437942"/>
            <a:ext cx="271522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열 폭주 위험이 낮은 수계 전해질 기반으로 대규모 ESS에 적합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7414379" y="4016693"/>
            <a:ext cx="3111937" cy="2889766"/>
          </a:xfrm>
          <a:prstGeom prst="roundRect">
            <a:avLst>
              <a:gd name="adj" fmla="val 6181"/>
            </a:avLst>
          </a:prstGeom>
          <a:solidFill>
            <a:srgbClr val="CEE6FD"/>
          </a:solidFill>
          <a:ln/>
        </p:spPr>
      </p:sp>
      <p:sp>
        <p:nvSpPr>
          <p:cNvPr id="14" name="Shape 10"/>
          <p:cNvSpPr/>
          <p:nvPr/>
        </p:nvSpPr>
        <p:spPr>
          <a:xfrm>
            <a:off x="7612737" y="4215051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4C1FA"/>
          </a:solidFill>
          <a:ln/>
        </p:spPr>
      </p:sp>
      <p:sp>
        <p:nvSpPr>
          <p:cNvPr id="16" name="Text 11"/>
          <p:cNvSpPr/>
          <p:nvPr/>
        </p:nvSpPr>
        <p:spPr>
          <a:xfrm>
            <a:off x="7612737" y="500872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장수명 특성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7612737" y="5437942"/>
            <a:ext cx="271522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장시간 반복 충·방전에 따른 열화가 제한적이며 수명 예측이 용이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Shape 13"/>
          <p:cNvSpPr/>
          <p:nvPr/>
        </p:nvSpPr>
        <p:spPr>
          <a:xfrm>
            <a:off x="10724674" y="4016693"/>
            <a:ext cx="3111937" cy="2889766"/>
          </a:xfrm>
          <a:prstGeom prst="roundRect">
            <a:avLst>
              <a:gd name="adj" fmla="val 6181"/>
            </a:avLst>
          </a:prstGeom>
          <a:solidFill>
            <a:srgbClr val="CEE6FD"/>
          </a:solidFill>
          <a:ln/>
        </p:spPr>
      </p:sp>
      <p:sp>
        <p:nvSpPr>
          <p:cNvPr id="19" name="Shape 14"/>
          <p:cNvSpPr/>
          <p:nvPr/>
        </p:nvSpPr>
        <p:spPr>
          <a:xfrm>
            <a:off x="10923032" y="4215051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84C1FA"/>
          </a:solidFill>
          <a:ln/>
        </p:spPr>
      </p:sp>
      <p:sp>
        <p:nvSpPr>
          <p:cNvPr id="21" name="Text 15"/>
          <p:cNvSpPr/>
          <p:nvPr/>
        </p:nvSpPr>
        <p:spPr>
          <a:xfrm>
            <a:off x="10923032" y="500872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포괄적 권리 보호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 16"/>
          <p:cNvSpPr/>
          <p:nvPr/>
        </p:nvSpPr>
        <p:spPr>
          <a:xfrm>
            <a:off x="10923032" y="5437942"/>
            <a:ext cx="2715220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구조에 대응하는 운용 방법(방법 청구항)을 함께 포함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하여 단순 하드웨어 회피 설계만으로는 자유 실시가 어려운 권리 구조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Shape 17"/>
          <p:cNvSpPr/>
          <p:nvPr/>
        </p:nvSpPr>
        <p:spPr>
          <a:xfrm>
            <a:off x="793790" y="7129701"/>
            <a:ext cx="13042821" cy="843201"/>
          </a:xfrm>
          <a:prstGeom prst="roundRect">
            <a:avLst>
              <a:gd name="adj" fmla="val 21184"/>
            </a:avLst>
          </a:prstGeom>
          <a:solidFill>
            <a:srgbClr val="B5DAFC"/>
          </a:solidFill>
          <a:ln/>
        </p:spPr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48" y="7424976"/>
            <a:ext cx="248007" cy="198358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1438513" y="7377589"/>
            <a:ext cx="1219973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특허는 개별 레독스 배터리 구현 기술을 넘어서, </a:t>
            </a:r>
            <a:r>
              <a:rPr lang="en-US" sz="160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장주기 ESS 구현 시 구조적으로 검토될 수밖에 없는 설계 방향 자체를 권리 범위로 확보</a:t>
            </a:r>
            <a:r>
              <a:rPr lang="en-US" sz="16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하고 있다.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670" y="4441196"/>
            <a:ext cx="152413" cy="15241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082" y="4427549"/>
            <a:ext cx="152413" cy="15241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119" y="4416174"/>
            <a:ext cx="152413" cy="15241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3159" y="4432096"/>
            <a:ext cx="152413" cy="152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93790" y="3335502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산업적 활용 가능성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488894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기술은 다음과 같은 영역에서 활용 가능성이 높다.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327457"/>
            <a:ext cx="891540" cy="8915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933337" y="5327457"/>
            <a:ext cx="193512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대규모 전력망 연계형 ESS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1933337" y="6066835"/>
            <a:ext cx="193512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재생에너지 연계, 출력 평탄화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467" y="5327457"/>
            <a:ext cx="891540" cy="89154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56014" y="5327457"/>
            <a:ext cx="193512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송·배전 계통 안정화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 5"/>
          <p:cNvSpPr/>
          <p:nvPr/>
        </p:nvSpPr>
        <p:spPr>
          <a:xfrm>
            <a:off x="5256014" y="6066835"/>
            <a:ext cx="193512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피크 저감용 장주기 저장 시스템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144" y="5327457"/>
            <a:ext cx="891540" cy="89154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578691" y="5327457"/>
            <a:ext cx="193512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신재생에너지 변동성 대응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 7"/>
          <p:cNvSpPr/>
          <p:nvPr/>
        </p:nvSpPr>
        <p:spPr>
          <a:xfrm>
            <a:off x="8578691" y="6066835"/>
            <a:ext cx="193512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중앙 집중형 ESS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1821" y="5327457"/>
            <a:ext cx="891659" cy="89165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1901488" y="5327457"/>
            <a:ext cx="193512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공공·민간 실증 사업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1901488" y="6066835"/>
            <a:ext cx="1935123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국가 에너지 인프라 프로젝트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793790" y="7169556"/>
            <a:ext cx="13042821" cy="793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장주기 ESS는 기존 리튬이온 배터리 단독으로는 기술적·경제적 한계가 명확하여, </a:t>
            </a:r>
            <a:r>
              <a:rPr lang="en-US" sz="2000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수계 기반 분리형 저장 구조가 구조적 대안으로 반복 검토되는 영역</a:t>
            </a: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에 해당한다.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769352" y="1177051"/>
            <a:ext cx="650831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도입 및 검토 시 고려 포인트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62030" y="2192482"/>
            <a:ext cx="13042821" cy="3590449"/>
          </a:xfrm>
          <a:prstGeom prst="roundRect">
            <a:avLst>
              <a:gd name="adj" fmla="val 4975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84890" y="2215342"/>
            <a:ext cx="793790" cy="3544729"/>
          </a:xfrm>
          <a:prstGeom prst="roundRect">
            <a:avLst>
              <a:gd name="adj" fmla="val 19047"/>
            </a:avLst>
          </a:prstGeom>
          <a:solidFill>
            <a:srgbClr val="CEE6FD"/>
          </a:solidFill>
          <a:ln/>
        </p:spPr>
      </p:sp>
      <p:sp>
        <p:nvSpPr>
          <p:cNvPr id="5" name="Text 3"/>
          <p:cNvSpPr/>
          <p:nvPr/>
        </p:nvSpPr>
        <p:spPr>
          <a:xfrm>
            <a:off x="1132897" y="3801612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1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1877038" y="2413700"/>
            <a:ext cx="416635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침해 여부와 무관한 구조적 IP 리스크 관리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1877038" y="2842920"/>
            <a:ext cx="118065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특허는 특정 제품이나 단일 구현 사례를 한정적으로 보호하는 권리가 아니라, 장주기 ESS 설계 시 자연스럽게 고려되는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구조 및 운용 방식 자체를 포괄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하고 있다.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1877038" y="3597062"/>
            <a:ext cx="118065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이에 따라,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 7"/>
          <p:cNvSpPr/>
          <p:nvPr/>
        </p:nvSpPr>
        <p:spPr>
          <a:xfrm>
            <a:off x="1877038" y="4033664"/>
            <a:ext cx="11806595" cy="95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대규모 실증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계통 연계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장주기 ESS 상용화 과정에서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의도치 않은 특허 리스크로 전환될 가능성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 존재한다.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877038" y="5105404"/>
            <a:ext cx="118065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사전 검토 및 권리 확보를 통해 향후 기술 도입·실증·사업화 과정에서의 불확실성을 줄일 수 있는 IP 자산이다.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62030" y="5842520"/>
            <a:ext cx="13042821" cy="1943338"/>
          </a:xfrm>
          <a:prstGeom prst="roundRect">
            <a:avLst>
              <a:gd name="adj" fmla="val 9192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884890" y="5865380"/>
            <a:ext cx="793790" cy="1897618"/>
          </a:xfrm>
          <a:prstGeom prst="roundRect">
            <a:avLst>
              <a:gd name="adj" fmla="val 19047"/>
            </a:avLst>
          </a:prstGeom>
          <a:solidFill>
            <a:srgbClr val="CEE6FD"/>
          </a:solidFill>
          <a:ln/>
        </p:spPr>
      </p:sp>
      <p:sp>
        <p:nvSpPr>
          <p:cNvPr id="13" name="Text 11"/>
          <p:cNvSpPr/>
          <p:nvPr/>
        </p:nvSpPr>
        <p:spPr>
          <a:xfrm>
            <a:off x="1132897" y="6628094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2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877038" y="6063738"/>
            <a:ext cx="463010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장주기 ESS 포트폴리오 확장 관점의 활용 가치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1877038" y="6492958"/>
            <a:ext cx="1180659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기술은 특정 배터리 화학계에 종속되지 않으며, 장주기 ESS 시장 확대 시 검토 가능한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구조적 기술 옵션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으로 기능한다.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877038" y="6929560"/>
            <a:ext cx="1180659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자체 개발, 외부 기술 도입, 공동 실증 등 어떤 방식의 사업 전략을 선택하더라도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구조적 접점이 발생할 가능성이 높은 기술 영역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에 해당한다는 점에서 미래 기술 포트폴리오 관점의 전략적 의미를 갖는다.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62030" y="8207458"/>
            <a:ext cx="362069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성숙도(TRL) 및 사업화 포지션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62030" y="8715974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기술 성숙도(TRL): 4~6 수준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62030" y="9212107"/>
            <a:ext cx="6279356" cy="635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개념 검증 및 실험실 수준 검증 완료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실증·스케일업 단계에서 활용 가능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33114" y="820745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사업화 방향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633114" y="8715974"/>
            <a:ext cx="6279356" cy="6351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직접 실시보다는 </a:t>
            </a:r>
            <a:r>
              <a:rPr lang="en-US" sz="1600" b="1" dirty="0">
                <a:solidFill>
                  <a:srgbClr val="F578D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라이선스, 공동 실증, IP 이전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에 적합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국책과제·공공 실증 연계 시 IP 앵커 기술로 활용 가능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4" y="-476"/>
            <a:ext cx="14631668" cy="10973751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889326" y="1053096"/>
            <a:ext cx="4713684" cy="589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7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결론 및 문의</a:t>
            </a:r>
            <a:endParaRPr lang="en-US" sz="37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1158451" y="2217134"/>
            <a:ext cx="12760047" cy="2439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400"/>
              </a:lnSpc>
              <a:buNone/>
            </a:pPr>
            <a:r>
              <a:rPr lang="en-US" sz="40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지금 </a:t>
            </a:r>
            <a:r>
              <a:rPr lang="en-US" sz="4000" dirty="0" err="1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확보하면</a:t>
            </a:r>
            <a:r>
              <a:rPr lang="en-US" sz="40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 </a:t>
            </a:r>
            <a:r>
              <a:rPr lang="en-US" sz="4000" b="1" dirty="0" err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전략</a:t>
            </a:r>
            <a:r>
              <a:rPr lang="en-US" sz="4000" b="1" dirty="0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 </a:t>
            </a:r>
            <a:r>
              <a:rPr lang="en-US" sz="4000" b="1" dirty="0" err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옵션</a:t>
            </a:r>
            <a:r>
              <a:rPr lang="en-US" sz="4000" dirty="0" err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이</a:t>
            </a:r>
            <a:r>
              <a:rPr lang="en-US" sz="4000" dirty="0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 </a:t>
            </a:r>
            <a:r>
              <a:rPr lang="en-US" sz="40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되고,</a:t>
            </a:r>
            <a:endParaRPr lang="en-US" sz="4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l">
              <a:lnSpc>
                <a:spcPts val="6400"/>
              </a:lnSpc>
              <a:buNone/>
            </a:pPr>
            <a:r>
              <a:rPr lang="en-US" sz="40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나중에 </a:t>
            </a:r>
            <a:r>
              <a:rPr lang="en-US" sz="4000" dirty="0" err="1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마주치면</a:t>
            </a:r>
            <a:r>
              <a:rPr lang="en-US" sz="40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 </a:t>
            </a:r>
            <a:r>
              <a:rPr lang="en-US" sz="4000" b="1" dirty="0" err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리스크</a:t>
            </a:r>
            <a:r>
              <a:rPr lang="en-US" sz="4000" b="1" dirty="0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 </a:t>
            </a:r>
            <a:r>
              <a:rPr lang="en-US" sz="4000" b="1" dirty="0" err="1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관리</a:t>
            </a:r>
            <a:r>
              <a:rPr lang="en-US" sz="40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 </a:t>
            </a:r>
            <a:r>
              <a:rPr lang="en-US" sz="4000" b="1" dirty="0" err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대상</a:t>
            </a:r>
            <a:r>
              <a:rPr lang="en-US" sz="4000" dirty="0" err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이</a:t>
            </a:r>
            <a:r>
              <a:rPr lang="en-US" sz="4000" dirty="0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 </a:t>
            </a:r>
            <a:r>
              <a:rPr lang="ko-KR" altLang="en-US" sz="4000" dirty="0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될 수 있</a:t>
            </a:r>
            <a:r>
              <a:rPr lang="en-US" sz="4000" dirty="0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는 </a:t>
            </a:r>
            <a:r>
              <a:rPr lang="en-US" sz="40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IP 자산</a:t>
            </a:r>
            <a:endParaRPr lang="en-US" sz="4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Shape 2"/>
          <p:cNvSpPr/>
          <p:nvPr/>
        </p:nvSpPr>
        <p:spPr>
          <a:xfrm>
            <a:off x="898538" y="1960419"/>
            <a:ext cx="45719" cy="2193554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5" name="Text 3"/>
          <p:cNvSpPr/>
          <p:nvPr/>
        </p:nvSpPr>
        <p:spPr>
          <a:xfrm>
            <a:off x="889326" y="4483113"/>
            <a:ext cx="13042821" cy="367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특허는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889326" y="5052231"/>
            <a:ext cx="13042821" cy="8824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당장의 침해 여부와 무관하게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장주기 ESS라는 산업 구조상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향후 반복적으로 검토될 수밖에 없는 기술 영역을 포괄하는 권리로,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889326" y="6136102"/>
            <a:ext cx="13042821" cy="367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지금 확보하면 '전략 옵션'이 되고, 나중에 마주치면 '리스크 관리 대상'이 되는 IP </a:t>
            </a:r>
            <a:r>
              <a:rPr lang="en-US" sz="2000" b="1" dirty="0" err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자산</a:t>
            </a:r>
            <a:r>
              <a:rPr lang="ko-KR" altLang="en-US" sz="20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입니</a:t>
            </a:r>
            <a:r>
              <a:rPr lang="en-US" sz="200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다</a:t>
            </a: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.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889326" y="6799388"/>
            <a:ext cx="13042821" cy="3107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889326" y="7098960"/>
            <a:ext cx="3770948" cy="4712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2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문의</a:t>
            </a:r>
            <a:endParaRPr lang="en-US" sz="2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89326" y="7838815"/>
            <a:ext cx="13042821" cy="367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8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서울과학기술대학교 산학협력단 기술사업화본부</a:t>
            </a:r>
            <a:endParaRPr lang="en-US" sz="18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89326" y="8407933"/>
            <a:ext cx="6431875" cy="1535787"/>
          </a:xfrm>
          <a:prstGeom prst="roundRect">
            <a:avLst>
              <a:gd name="adj" fmla="val 11049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100662" y="8619269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한웅진 팀장</a:t>
            </a:r>
            <a:endParaRPr lang="en-US" sz="18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100662" y="9021343"/>
            <a:ext cx="6009203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📞</a:t>
            </a:r>
            <a:r>
              <a:rPr lang="en-US" sz="14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02-970-9247</a:t>
            </a:r>
            <a:endParaRPr lang="en-US" sz="14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100662" y="9430561"/>
            <a:ext cx="6009203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 smtClean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✉</a:t>
            </a:r>
            <a:r>
              <a:rPr lang="en-US" sz="14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450" u="sng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95527@seoultech.ac.kr</a:t>
            </a:r>
            <a:endParaRPr lang="en-US" sz="14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500271" y="8407933"/>
            <a:ext cx="6431875" cy="1535787"/>
          </a:xfrm>
          <a:prstGeom prst="roundRect">
            <a:avLst>
              <a:gd name="adj" fmla="val 11049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711607" y="8619269"/>
            <a:ext cx="235684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오진석 팀장</a:t>
            </a:r>
            <a:endParaRPr lang="en-US" sz="18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711607" y="9021343"/>
            <a:ext cx="6009203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📞</a:t>
            </a:r>
            <a:r>
              <a:rPr lang="en-US" sz="14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02-970-9247</a:t>
            </a:r>
            <a:endParaRPr lang="en-US" sz="14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711607" y="9430561"/>
            <a:ext cx="6009203" cy="301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 smtClean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✉</a:t>
            </a:r>
            <a:r>
              <a:rPr lang="en-US" sz="14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450" u="sng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95527@seoultech.ac.kr</a:t>
            </a:r>
            <a:endParaRPr lang="en-US" sz="14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570</Words>
  <Application>Microsoft Office PowerPoint</Application>
  <PresentationFormat>사용자 지정</PresentationFormat>
  <Paragraphs>73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Instrument Sans Semi Bold</vt:lpstr>
      <vt:lpstr>맑은 고딕</vt:lpstr>
      <vt:lpstr>Instrument Sans Medium</vt:lpstr>
      <vt:lpstr>나눔바른고딕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user</dc:creator>
  <cp:lastModifiedBy>user</cp:lastModifiedBy>
  <cp:revision>7</cp:revision>
  <dcterms:created xsi:type="dcterms:W3CDTF">2026-02-07T10:09:23Z</dcterms:created>
  <dcterms:modified xsi:type="dcterms:W3CDTF">2026-02-08T04:12:07Z</dcterms:modified>
</cp:coreProperties>
</file>