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10972800"/>
  <p:notesSz cx="10972800" cy="14630400"/>
  <p:embeddedFontLst>
    <p:embeddedFont>
      <p:font typeface="Instrument Sans Semi Bold" panose="020B0600000101010101" charset="0"/>
      <p:regular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Instrument Sans Medium" panose="020B0600000101010101" charset="0"/>
      <p:regular r:id="rId13"/>
    </p:embeddedFont>
    <p:embeddedFont>
      <p:font typeface="나눔바른고딕" panose="020B0603020101020101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5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hyperlink" Target="mailto:95527@seoultech.ac.kr" TargetMode="External"/><Relationship Id="rId4" Type="http://schemas.openxmlformats.org/officeDocument/2006/relationships/hyperlink" Target="mailto:woongjin@seoultech.ac.kr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868" y="1656446"/>
            <a:ext cx="4901516" cy="78050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86652" y="3770018"/>
            <a:ext cx="8049959" cy="784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듀얼 스텝 부스트 컨버터 제어 구조 특허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86652" y="4497870"/>
            <a:ext cx="673512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 smtClean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[</a:t>
            </a:r>
            <a:r>
              <a:rPr lang="en-US" sz="3600" b="1" dirty="0" err="1" smtClean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HD현대일렉트릭</a:t>
            </a:r>
            <a:r>
              <a:rPr lang="en-US" sz="3600" b="1" dirty="0" smtClean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]</a:t>
            </a:r>
            <a:r>
              <a:rPr lang="en-US" sz="3100" b="1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을 </a:t>
            </a:r>
            <a:r>
              <a:rPr lang="en-US" sz="31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위한 전략적 기술 제안</a:t>
            </a:r>
            <a:endParaRPr lang="en-US" sz="31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86652" y="5083554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2000" b="1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</a:t>
            </a:r>
            <a:r>
              <a:rPr lang="en-US" sz="200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제10-2783907</a:t>
            </a:r>
            <a:r>
              <a:rPr lang="en-US" sz="200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호</a:t>
            </a:r>
          </a:p>
          <a:p>
            <a:pPr algn="l">
              <a:lnSpc>
                <a:spcPts val="3100"/>
              </a:lnSpc>
              <a:buNone/>
            </a:pPr>
            <a:r>
              <a:rPr lang="ko-KR" altLang="en-US" sz="200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endParaRPr 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0"/>
            <a:ext cx="14630400" cy="10972800"/>
            <a:chOff x="0" y="0"/>
            <a:chExt cx="14630400" cy="10972800"/>
          </a:xfrm>
        </p:grpSpPr>
        <p:sp>
          <p:nvSpPr>
            <p:cNvPr id="8" name="object 3"/>
            <p:cNvSpPr/>
            <p:nvPr/>
          </p:nvSpPr>
          <p:spPr>
            <a:xfrm>
              <a:off x="0" y="0"/>
              <a:ext cx="14630400" cy="1160060"/>
            </a:xfrm>
            <a:custGeom>
              <a:avLst/>
              <a:gdLst/>
              <a:ahLst/>
              <a:cxnLst/>
              <a:rect l="l" t="t" r="r" b="b"/>
              <a:pathLst>
                <a:path w="7560309" h="792480">
                  <a:moveTo>
                    <a:pt x="7559992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7559992" y="791997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object 4"/>
            <p:cNvSpPr/>
            <p:nvPr/>
          </p:nvSpPr>
          <p:spPr>
            <a:xfrm>
              <a:off x="10495433" y="750847"/>
              <a:ext cx="483870" cy="396240"/>
            </a:xfrm>
            <a:custGeom>
              <a:avLst/>
              <a:gdLst/>
              <a:ahLst/>
              <a:cxnLst/>
              <a:rect l="l" t="t" r="r" b="b"/>
              <a:pathLst>
                <a:path w="483870" h="396240">
                  <a:moveTo>
                    <a:pt x="231317" y="0"/>
                  </a:moveTo>
                  <a:lnTo>
                    <a:pt x="0" y="0"/>
                  </a:lnTo>
                  <a:lnTo>
                    <a:pt x="254444" y="395998"/>
                  </a:lnTo>
                  <a:lnTo>
                    <a:pt x="483489" y="395998"/>
                  </a:lnTo>
                  <a:lnTo>
                    <a:pt x="231317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782" y="368656"/>
              <a:ext cx="4505618" cy="409266"/>
            </a:xfrm>
            <a:prstGeom prst="rect">
              <a:avLst/>
            </a:prstGeom>
          </p:spPr>
        </p:pic>
        <p:sp>
          <p:nvSpPr>
            <p:cNvPr id="11" name="object 7"/>
            <p:cNvSpPr/>
            <p:nvPr/>
          </p:nvSpPr>
          <p:spPr>
            <a:xfrm>
              <a:off x="0" y="15108"/>
              <a:ext cx="198120" cy="306070"/>
            </a:xfrm>
            <a:custGeom>
              <a:avLst/>
              <a:gdLst/>
              <a:ahLst/>
              <a:cxnLst/>
              <a:rect l="l" t="t" r="r" b="b"/>
              <a:pathLst>
                <a:path w="198120" h="306070">
                  <a:moveTo>
                    <a:pt x="0" y="0"/>
                  </a:moveTo>
                  <a:lnTo>
                    <a:pt x="0" y="305859"/>
                  </a:lnTo>
                  <a:lnTo>
                    <a:pt x="197943" y="30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object 8"/>
            <p:cNvSpPr/>
            <p:nvPr/>
          </p:nvSpPr>
          <p:spPr>
            <a:xfrm>
              <a:off x="511860" y="814550"/>
              <a:ext cx="407034" cy="365760"/>
            </a:xfrm>
            <a:custGeom>
              <a:avLst/>
              <a:gdLst/>
              <a:ahLst/>
              <a:cxnLst/>
              <a:rect l="l" t="t" r="r" b="b"/>
              <a:pathLst>
                <a:path w="407034" h="365759">
                  <a:moveTo>
                    <a:pt x="170129" y="0"/>
                  </a:moveTo>
                  <a:lnTo>
                    <a:pt x="0" y="0"/>
                  </a:lnTo>
                  <a:lnTo>
                    <a:pt x="236564" y="365531"/>
                  </a:lnTo>
                  <a:lnTo>
                    <a:pt x="406693" y="365531"/>
                  </a:lnTo>
                  <a:lnTo>
                    <a:pt x="1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3483EC-76CC-4D7D-9E8E-8B813BD68CA4}"/>
                </a:ext>
              </a:extLst>
            </p:cNvPr>
            <p:cNvSpPr txBox="1"/>
            <p:nvPr/>
          </p:nvSpPr>
          <p:spPr>
            <a:xfrm>
              <a:off x="10997646" y="717684"/>
              <a:ext cx="3428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전자공학과  </a:t>
              </a:r>
              <a:r>
                <a:rPr lang="ko-KR" altLang="en-US" sz="2000" b="1" dirty="0" err="1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남재원</a:t>
              </a:r>
              <a:r>
                <a:rPr lang="ko-KR" altLang="en-US" sz="1600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교수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15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6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7" name="직사각형 16"/>
          <p:cNvSpPr/>
          <p:nvPr/>
        </p:nvSpPr>
        <p:spPr>
          <a:xfrm>
            <a:off x="5760928" y="5438816"/>
            <a:ext cx="3451586" cy="467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0"/>
              </a:lnSpc>
            </a:pPr>
            <a:r>
              <a:rPr lang="ko-KR" alt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서울과학기술대학교 </a:t>
            </a:r>
            <a:r>
              <a:rPr lang="ko-KR" altLang="en-US" sz="2000" b="1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산학협력단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2490194"/>
            <a:ext cx="2480905" cy="406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</a:p>
        </p:txBody>
      </p:sp>
      <p:sp>
        <p:nvSpPr>
          <p:cNvPr id="3" name="Text 1"/>
          <p:cNvSpPr/>
          <p:nvPr/>
        </p:nvSpPr>
        <p:spPr>
          <a:xfrm>
            <a:off x="793789" y="3303628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2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입력 전압 변동 환경에서 안정적인 고전압 출력을 확보하는 </a:t>
            </a:r>
            <a:r>
              <a:rPr lang="en-US" sz="3200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제어 구조 특허</a:t>
            </a:r>
            <a:endParaRPr lang="en-US" sz="3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13778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단순 회로 구성이나 개별 소자가 아니라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전력변환 제어 로직의 결합 구조 자체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를 보호하는 기술입니다.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5357217"/>
            <a:ext cx="3040499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992148" y="5555575"/>
            <a:ext cx="2643783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입력 전압 크기에 따라 듀티가 변경되는 클럭 신호 생성</a:t>
            </a:r>
            <a:endParaRPr 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059943" y="5357217"/>
            <a:ext cx="3040499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8" name="Text 6"/>
          <p:cNvSpPr/>
          <p:nvPr/>
        </p:nvSpPr>
        <p:spPr>
          <a:xfrm>
            <a:off x="4231005" y="5555575"/>
            <a:ext cx="264378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하드 차징 모드와 컨버전 모드를 구분 운용</a:t>
            </a:r>
            <a:endParaRPr 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334265" y="5357217"/>
            <a:ext cx="3010395" cy="1327190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7573161" y="5555575"/>
            <a:ext cx="264378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ΔΣ(델타 시그마) </a:t>
            </a:r>
            <a:r>
              <a:rPr lang="en-US" b="1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기반</a:t>
            </a: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endParaRPr lang="en-US" b="1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Semi Bol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b="1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스위칭</a:t>
            </a:r>
            <a:r>
              <a:rPr lang="en-US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제어</a:t>
            </a:r>
            <a:endParaRPr 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0610852" y="5357217"/>
            <a:ext cx="3040499" cy="1327190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10891096" y="5569223"/>
            <a:ext cx="264378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클럭 신호와 스위칭 제어 신호의 OR 결합 구조</a:t>
            </a:r>
            <a:endParaRPr 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7130891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ko-KR" altLang="en-US" sz="19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</a:t>
            </a:r>
            <a:r>
              <a:rPr lang="en-US" sz="19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EMI </a:t>
            </a:r>
            <a:r>
              <a:rPr lang="en-US" sz="19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억</a:t>
            </a:r>
            <a:r>
              <a:rPr lang="en-US" sz="19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제·기동 안정성·출력 신뢰성을 동시에 확보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할 수 있는 제어 구조를 제시합니다.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71910" y="759471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LVDC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전력변환장치, 고신뢰 전원장치, ESS 연계 전력 시스템 등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현대 전력 인프라 기술 흐름에서 필연적으로 고려되는 제어 구조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를 직접적으로 커버합니다.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06949" y="244179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기술적 핵심 포인트</a:t>
            </a:r>
            <a:endParaRPr lang="en-US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375535"/>
            <a:ext cx="7556421" cy="2399705"/>
          </a:xfrm>
          <a:prstGeom prst="roundRect">
            <a:avLst>
              <a:gd name="adj" fmla="val 744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03050" y="2398395"/>
            <a:ext cx="793790" cy="2353985"/>
          </a:xfrm>
          <a:prstGeom prst="roundRect">
            <a:avLst>
              <a:gd name="adj" fmla="val 19047"/>
            </a:avLst>
          </a:prstGeom>
          <a:solidFill>
            <a:srgbClr val="CEE6FD"/>
          </a:solidFill>
          <a:ln/>
        </p:spPr>
      </p:sp>
      <p:sp>
        <p:nvSpPr>
          <p:cNvPr id="6" name="Text 3"/>
          <p:cNvSpPr/>
          <p:nvPr/>
        </p:nvSpPr>
        <p:spPr>
          <a:xfrm>
            <a:off x="6551057" y="33893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1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7295198" y="2596753"/>
            <a:ext cx="393239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단순 회로 특허가 아닌 "제어 구조 특허"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7295198" y="3025973"/>
            <a:ext cx="6320195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특정 스위치, 인덕터, 소자 값에 종속되지 않음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PWM 방식 자체를 한정하지 않음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제어 신호 생성·결합 논리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를 보호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6"/>
          <p:cNvSpPr/>
          <p:nvPr/>
        </p:nvSpPr>
        <p:spPr>
          <a:xfrm>
            <a:off x="7295198" y="4097713"/>
            <a:ext cx="63201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→ 회로를 바꾸거나 소자를 대체해도 제어 구조가 유사하면 회피가 어려운 특허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4834829"/>
            <a:ext cx="7556421" cy="2012752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303050" y="4857689"/>
            <a:ext cx="793790" cy="1967032"/>
          </a:xfrm>
          <a:prstGeom prst="roundRect">
            <a:avLst>
              <a:gd name="adj" fmla="val 19047"/>
            </a:avLst>
          </a:prstGeom>
          <a:solidFill>
            <a:srgbClr val="CEE6FD"/>
          </a:solidFill>
          <a:ln/>
        </p:spPr>
      </p:sp>
      <p:sp>
        <p:nvSpPr>
          <p:cNvPr id="12" name="Text 9"/>
          <p:cNvSpPr/>
          <p:nvPr/>
        </p:nvSpPr>
        <p:spPr>
          <a:xfrm>
            <a:off x="6551057" y="5655169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2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295198" y="5056047"/>
            <a:ext cx="32055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듀얼 동작 모드 기반 안정성 확보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295198" y="5485267"/>
            <a:ext cx="6320195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하드 차징 모드 → 저전압 구간에서 빠른 에너지 축적, 기동 안정성 확보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컨버전 모드 → 정상 동작 구간에서 효율 및 출력 안정성 확보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295198" y="6239447"/>
            <a:ext cx="63201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→ 입력 전압 변동이 큰 산업·전력 환경에 최적화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80190" y="6976563"/>
            <a:ext cx="7556421" cy="2330291"/>
          </a:xfrm>
          <a:prstGeom prst="roundRect">
            <a:avLst>
              <a:gd name="adj" fmla="val 766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303050" y="6999423"/>
            <a:ext cx="793790" cy="2284571"/>
          </a:xfrm>
          <a:prstGeom prst="roundRect">
            <a:avLst>
              <a:gd name="adj" fmla="val 19047"/>
            </a:avLst>
          </a:prstGeom>
          <a:solidFill>
            <a:srgbClr val="CEE6FD"/>
          </a:solidFill>
          <a:ln/>
        </p:spPr>
      </p:sp>
      <p:sp>
        <p:nvSpPr>
          <p:cNvPr id="18" name="Text 15"/>
          <p:cNvSpPr/>
          <p:nvPr/>
        </p:nvSpPr>
        <p:spPr>
          <a:xfrm>
            <a:off x="6551057" y="7955614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3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295198" y="7197782"/>
            <a:ext cx="292084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ΔΣ 기반 제어 + OR 결합 구조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95198" y="7627002"/>
            <a:ext cx="6320195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ΔΣ 모듈레이터를 통한 스위칭 제어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클럭 신호와 스위칭 제어 신호를 OR 결합하여 전원부 제어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295198" y="8381182"/>
            <a:ext cx="63201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→ EMI 저감, 고조파 분산, 출력 리플 억제에 유리 → 고신뢰·장수명 전력장치 설계에서 사실상 정석적인 구조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52360" y="2816395"/>
            <a:ext cx="4141501" cy="5217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693664"/>
            <a:ext cx="88769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HD현대일렉트릭 기술 방향과의 </a:t>
            </a:r>
            <a:r>
              <a:rPr lang="en-US" sz="3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완벽한 접점</a:t>
            </a:r>
            <a:endParaRPr lang="en-US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10577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HD현대일렉트릭의 전력기기 및 전력변환 기술은 다음과 같은 공통된 기술 요구를 갖습니다.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0749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LVDC 전력 시스템 확대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3"/>
          <p:cNvSpPr/>
          <p:nvPr/>
        </p:nvSpPr>
        <p:spPr>
          <a:xfrm>
            <a:off x="7439144" y="4074914"/>
            <a:ext cx="26490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ESS·신재생 연계 전력변환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4"/>
          <p:cNvSpPr/>
          <p:nvPr/>
        </p:nvSpPr>
        <p:spPr>
          <a:xfrm>
            <a:off x="793790" y="5526048"/>
            <a:ext cx="264128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고출력·고신뢰 산업용 전원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5"/>
          <p:cNvSpPr/>
          <p:nvPr/>
        </p:nvSpPr>
        <p:spPr>
          <a:xfrm>
            <a:off x="7439144" y="5526048"/>
            <a:ext cx="44155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장기 운용을 전제로 한 안정성·EMI 규제 대응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793790" y="6158596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793790" y="6488549"/>
            <a:ext cx="785026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이러한 요구 조건을 충족하기 위해 선택되는 전력변환 제어 구조는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7158276"/>
            <a:ext cx="4347567" cy="79379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2148" y="81504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다단 승압 구조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7158276"/>
            <a:ext cx="4347567" cy="79379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339715" y="8150423"/>
            <a:ext cx="270129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입력 전압 적응형 듀티 제어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7158276"/>
            <a:ext cx="4347567" cy="793790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9687282" y="8150423"/>
            <a:ext cx="329898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고급 스위칭 제어(ΔΣ, 유사 구조)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1"/>
          <p:cNvSpPr/>
          <p:nvPr/>
        </p:nvSpPr>
        <p:spPr>
          <a:xfrm>
            <a:off x="793790" y="8882182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로 수렴할 가능성이 높으며, 이는 </a:t>
            </a:r>
            <a:r>
              <a:rPr lang="en-US" sz="195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특허의 보호 범위와 구조적으로 중첩되는 지점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위치합니다.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790" y="3545459"/>
            <a:ext cx="368260" cy="36826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439144" y="3525959"/>
            <a:ext cx="386686" cy="38668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018" y="4993659"/>
            <a:ext cx="372628" cy="37262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9144" y="4867622"/>
            <a:ext cx="484745" cy="484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680798" y="24145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9216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분석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12694"/>
            <a:ext cx="8850154" cy="855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침해 가능성 및 회피 설계 리스크</a:t>
            </a:r>
            <a:endParaRPr lang="en-US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073997" y="3951521"/>
            <a:ext cx="5396050" cy="4858345"/>
          </a:xfrm>
          <a:prstGeom prst="roundRect">
            <a:avLst>
              <a:gd name="adj" fmla="val 5883"/>
            </a:avLst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1272355" y="4149879"/>
            <a:ext cx="345709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구성요건 관점의 침해 가능성</a:t>
            </a:r>
            <a:endParaRPr lang="en-US" sz="23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72355" y="4720308"/>
            <a:ext cx="54919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다음 요소의 결합을 보호합니다.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72355" y="5216441"/>
            <a:ext cx="5491996" cy="158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인덕터 기반 승압 전원부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듀얼 동작 모드(하드 차징 / 컨버전)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입력전압 기반 듀티 변경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ΔΣ 기반 스위칭 제어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클럭 신호 + 스위칭 제어 신호의 OR 결합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72355" y="6982830"/>
            <a:ext cx="549199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중 일부가 변경되더라도, 실질적으로 동일한 </a:t>
            </a:r>
            <a:r>
              <a:rPr lang="en-US" b="1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제어</a:t>
            </a: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endParaRPr lang="en-US" b="1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b="1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논리를</a:t>
            </a:r>
            <a:r>
              <a:rPr lang="en-US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채택할 경우 침해 판단 가능성 존재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6888480" y="413623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회피 설계의 현실적 한계</a:t>
            </a:r>
            <a:endParaRPr lang="en-US" sz="23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888480" y="4706660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형식적 </a:t>
            </a:r>
            <a:r>
              <a:rPr lang="en-US" sz="160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회피는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가능</a:t>
            </a: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할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 </a:t>
            </a:r>
            <a:r>
              <a:rPr lang="ko-KR" alt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있으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나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다음과 같은 문제가 발생합니다.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888480" y="5247442"/>
            <a:ext cx="33786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109698" y="5468660"/>
            <a:ext cx="29362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EMI 성능 저하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0465475" y="5247442"/>
            <a:ext cx="33786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686693" y="5468660"/>
            <a:ext cx="29362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출력 리플 증가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888480" y="6205776"/>
            <a:ext cx="33786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09698" y="6426994"/>
            <a:ext cx="29362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과도 응답 특성 악화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0465475" y="6205776"/>
            <a:ext cx="33786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86693" y="6426994"/>
            <a:ext cx="29362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인증·실증 단계에서 반복 수정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861184" y="6911436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888480" y="7452218"/>
            <a:ext cx="6955631" cy="843201"/>
          </a:xfrm>
          <a:prstGeom prst="roundRect">
            <a:avLst>
              <a:gd name="adj" fmla="val 21184"/>
            </a:avLst>
          </a:prstGeom>
          <a:solidFill>
            <a:srgbClr val="B5DAFC"/>
          </a:solidFill>
          <a:ln/>
        </p:spPr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838" y="7747493"/>
            <a:ext cx="248007" cy="198358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7376090" y="7700106"/>
            <a:ext cx="61125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이렇</a:t>
            </a: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듯 </a:t>
            </a:r>
            <a:r>
              <a:rPr lang="en-US" altLang="ko-KR" sz="16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기술적·사업적</a:t>
            </a:r>
            <a:r>
              <a:rPr lang="en-US" altLang="ko-KR" sz="16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altLang="ko-KR" sz="16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비용이</a:t>
            </a:r>
            <a:r>
              <a:rPr lang="en-US" altLang="ko-KR" sz="16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altLang="ko-KR" sz="16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발생</a:t>
            </a: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되어 </a:t>
            </a:r>
            <a:r>
              <a:rPr lang="en-US" sz="1600" b="1" dirty="0" err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실무적으로는</a:t>
            </a:r>
            <a:r>
              <a:rPr lang="en-US" sz="1600" b="1" dirty="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선택하기 </a:t>
            </a:r>
            <a:r>
              <a:rPr lang="en-US" sz="16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어려운</a:t>
            </a: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1047790" y="2049780"/>
            <a:ext cx="631698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왜 </a:t>
            </a:r>
            <a:r>
              <a:rPr lang="en-US" sz="3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지금</a:t>
            </a:r>
            <a:r>
              <a:rPr lang="en-US" sz="36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확보해야 하는 특허인가</a:t>
            </a:r>
            <a:endParaRPr lang="en-US" sz="3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47790" y="3066693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타사를 공격하기 위한 특허라기보다,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47790" y="4146113"/>
            <a:ext cx="4413647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HD현대일렉트릭의 설계 자유도를 확보하고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4"/>
          <p:cNvSpPr/>
          <p:nvPr/>
        </p:nvSpPr>
        <p:spPr>
          <a:xfrm flipV="1">
            <a:off x="5661469" y="3994540"/>
            <a:ext cx="2736406" cy="45719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9" name="Text 5"/>
          <p:cNvSpPr/>
          <p:nvPr/>
        </p:nvSpPr>
        <p:spPr>
          <a:xfrm>
            <a:off x="5645826" y="4135345"/>
            <a:ext cx="283380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차세대 전력변환 플랫폼에서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8833803" y="3994539"/>
            <a:ext cx="3472497" cy="45719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2" name="Text 7"/>
          <p:cNvSpPr/>
          <p:nvPr/>
        </p:nvSpPr>
        <p:spPr>
          <a:xfrm>
            <a:off x="8833803" y="4146113"/>
            <a:ext cx="361426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불필요한 IP 리스크를 제거하기 위한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344692" y="4673807"/>
            <a:ext cx="12745164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전형적인 '방어 + 전략적 확보용 핵심 특허'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해당합니다.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Shape 9"/>
          <p:cNvSpPr/>
          <p:nvPr/>
        </p:nvSpPr>
        <p:spPr>
          <a:xfrm flipH="1">
            <a:off x="1104754" y="4700833"/>
            <a:ext cx="179979" cy="369928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5" name="Shape 10"/>
          <p:cNvSpPr/>
          <p:nvPr/>
        </p:nvSpPr>
        <p:spPr>
          <a:xfrm>
            <a:off x="852209" y="5859295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6" name="Text 11"/>
          <p:cNvSpPr/>
          <p:nvPr/>
        </p:nvSpPr>
        <p:spPr>
          <a:xfrm>
            <a:off x="1047790" y="65981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특히 </a:t>
            </a:r>
            <a:r>
              <a:rPr lang="en-US" sz="19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중요한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점</a:t>
            </a:r>
            <a:r>
              <a:rPr lang="ko-KR" alt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은</a:t>
            </a:r>
            <a:r>
              <a:rPr lang="en-US" altLang="ko-KR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</a:t>
            </a:r>
            <a:endParaRPr lang="en-US" sz="1950" dirty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1047790" y="748260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단일 제품이 아니라</a:t>
            </a:r>
          </a:p>
        </p:txBody>
      </p:sp>
      <p:sp>
        <p:nvSpPr>
          <p:cNvPr id="18" name="Text 13"/>
          <p:cNvSpPr/>
          <p:nvPr/>
        </p:nvSpPr>
        <p:spPr>
          <a:xfrm>
            <a:off x="3176808" y="7456011"/>
            <a:ext cx="7694392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플랫폼·계열 제품 전체에 영향을 미치는 제어 구조 특허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라는 점에서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344692" y="8061721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조기에 확보할 경우,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장기적인 기술·사업 리스크를 동시에 낮출 수 있습니다.</a:t>
            </a:r>
          </a:p>
        </p:txBody>
      </p:sp>
      <p:sp>
        <p:nvSpPr>
          <p:cNvPr id="21" name="Shape 4"/>
          <p:cNvSpPr/>
          <p:nvPr/>
        </p:nvSpPr>
        <p:spPr>
          <a:xfrm flipV="1">
            <a:off x="1079943" y="3994539"/>
            <a:ext cx="4193731" cy="45719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2" name="Shape 4"/>
          <p:cNvSpPr/>
          <p:nvPr/>
        </p:nvSpPr>
        <p:spPr>
          <a:xfrm flipV="1">
            <a:off x="1047035" y="7357349"/>
            <a:ext cx="1861265" cy="45719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3" name="Shape 4"/>
          <p:cNvSpPr/>
          <p:nvPr/>
        </p:nvSpPr>
        <p:spPr>
          <a:xfrm flipV="1">
            <a:off x="3176808" y="7380207"/>
            <a:ext cx="6462492" cy="54533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4" name="Shape 9"/>
          <p:cNvSpPr/>
          <p:nvPr/>
        </p:nvSpPr>
        <p:spPr>
          <a:xfrm flipH="1">
            <a:off x="1079943" y="8064027"/>
            <a:ext cx="179979" cy="369928"/>
          </a:xfrm>
          <a:prstGeom prst="rect">
            <a:avLst/>
          </a:prstGeom>
          <a:solidFill>
            <a:srgbClr val="84C1FA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5"/>
            <a:ext cx="14631668" cy="10953425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480741"/>
            <a:ext cx="679954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활용 가능 시나리오</a:t>
            </a:r>
            <a:r>
              <a:rPr lang="en-US" sz="3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및 </a:t>
            </a:r>
            <a:r>
              <a:rPr lang="ko-KR" altLang="en-US" sz="360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제안</a:t>
            </a:r>
            <a:endParaRPr lang="en-US" sz="3600" b="1" dirty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20790" y="24571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활용 가능 시나리오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20790" y="3331845"/>
            <a:ext cx="3040499" cy="1500545"/>
          </a:xfrm>
          <a:prstGeom prst="roundRect">
            <a:avLst>
              <a:gd name="adj" fmla="val 11904"/>
            </a:avLst>
          </a:prstGeom>
          <a:solidFill>
            <a:srgbClr val="CEE6FD"/>
          </a:solidFill>
          <a:ln/>
        </p:spPr>
      </p:sp>
      <p:sp>
        <p:nvSpPr>
          <p:cNvPr id="5" name="Shape 3"/>
          <p:cNvSpPr/>
          <p:nvPr/>
        </p:nvSpPr>
        <p:spPr>
          <a:xfrm>
            <a:off x="1119148" y="3530203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7" name="Text 4"/>
          <p:cNvSpPr/>
          <p:nvPr/>
        </p:nvSpPr>
        <p:spPr>
          <a:xfrm>
            <a:off x="1119148" y="432387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LVDC 전력변환장치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159647" y="3331845"/>
            <a:ext cx="3040499" cy="1500545"/>
          </a:xfrm>
          <a:prstGeom prst="roundRect">
            <a:avLst>
              <a:gd name="adj" fmla="val 11904"/>
            </a:avLst>
          </a:prstGeom>
          <a:solidFill>
            <a:srgbClr val="CEE6FD"/>
          </a:solidFill>
          <a:ln/>
        </p:spPr>
      </p:sp>
      <p:sp>
        <p:nvSpPr>
          <p:cNvPr id="9" name="Shape 6"/>
          <p:cNvSpPr/>
          <p:nvPr/>
        </p:nvSpPr>
        <p:spPr>
          <a:xfrm>
            <a:off x="4358005" y="3530203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11" name="Text 7"/>
          <p:cNvSpPr/>
          <p:nvPr/>
        </p:nvSpPr>
        <p:spPr>
          <a:xfrm>
            <a:off x="4358005" y="432387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ESS 연계 전원 시스템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20790" y="5030748"/>
            <a:ext cx="3040499" cy="1810702"/>
          </a:xfrm>
          <a:prstGeom prst="roundRect">
            <a:avLst>
              <a:gd name="adj" fmla="val 9865"/>
            </a:avLst>
          </a:prstGeom>
          <a:solidFill>
            <a:srgbClr val="CEE6FD"/>
          </a:solidFill>
          <a:ln/>
        </p:spPr>
      </p:sp>
      <p:sp>
        <p:nvSpPr>
          <p:cNvPr id="13" name="Shape 9"/>
          <p:cNvSpPr/>
          <p:nvPr/>
        </p:nvSpPr>
        <p:spPr>
          <a:xfrm>
            <a:off x="1119148" y="5229106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15" name="Text 10"/>
          <p:cNvSpPr/>
          <p:nvPr/>
        </p:nvSpPr>
        <p:spPr>
          <a:xfrm>
            <a:off x="1119148" y="60227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산업용 고신뢰 DC 전원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4159647" y="5030748"/>
            <a:ext cx="3040499" cy="1810702"/>
          </a:xfrm>
          <a:prstGeom prst="roundRect">
            <a:avLst>
              <a:gd name="adj" fmla="val 9865"/>
            </a:avLst>
          </a:prstGeom>
          <a:solidFill>
            <a:srgbClr val="CEE6FD"/>
          </a:solidFill>
          <a:ln/>
        </p:spPr>
      </p:sp>
      <p:sp>
        <p:nvSpPr>
          <p:cNvPr id="17" name="Shape 12"/>
          <p:cNvSpPr/>
          <p:nvPr/>
        </p:nvSpPr>
        <p:spPr>
          <a:xfrm>
            <a:off x="4358005" y="5229106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19" name="Text 13"/>
          <p:cNvSpPr/>
          <p:nvPr/>
        </p:nvSpPr>
        <p:spPr>
          <a:xfrm>
            <a:off x="4358005" y="6022777"/>
            <a:ext cx="264378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차세대 전력변환 </a:t>
            </a:r>
            <a:r>
              <a:rPr lang="en-US" sz="19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플랫폼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endParaRPr lang="en-US" sz="1950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Semi Bold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표준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구조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513558" y="24571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제안</a:t>
            </a:r>
            <a:r>
              <a:rPr lang="en-US" sz="2300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(Next step)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564874" y="298894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01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7564874" y="3303270"/>
            <a:ext cx="627935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3" name="Text 17"/>
          <p:cNvSpPr/>
          <p:nvPr/>
        </p:nvSpPr>
        <p:spPr>
          <a:xfrm>
            <a:off x="7564874" y="3448169"/>
            <a:ext cx="627935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HD현대일렉트릭 내부 전력변환 아키텍처 대비 실시 가능성 점검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7564874" y="397117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02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7564874" y="4285496"/>
            <a:ext cx="627935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6" name="Text 20"/>
          <p:cNvSpPr/>
          <p:nvPr/>
        </p:nvSpPr>
        <p:spPr>
          <a:xfrm>
            <a:off x="7564874" y="4430395"/>
            <a:ext cx="621637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LVDC / 전력변환 제어 구조 관점에서의 침해·회피 리스크 검토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7564874" y="5024240"/>
            <a:ext cx="198358" cy="22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03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7564874" y="5483463"/>
            <a:ext cx="4429482" cy="286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PoC 또는 시뮬레이션 기반 적용 가능성 검토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7564874" y="606460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04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Shape 25"/>
          <p:cNvSpPr/>
          <p:nvPr/>
        </p:nvSpPr>
        <p:spPr>
          <a:xfrm>
            <a:off x="7564874" y="6378932"/>
            <a:ext cx="6279356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32" name="Text 26"/>
          <p:cNvSpPr/>
          <p:nvPr/>
        </p:nvSpPr>
        <p:spPr>
          <a:xfrm>
            <a:off x="7564874" y="6523831"/>
            <a:ext cx="300668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라이선스 또는 공동 R&amp;D 협의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 0"/>
          <p:cNvSpPr/>
          <p:nvPr/>
        </p:nvSpPr>
        <p:spPr>
          <a:xfrm>
            <a:off x="992148" y="7423509"/>
            <a:ext cx="10906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문의처</a:t>
            </a:r>
          </a:p>
        </p:txBody>
      </p:sp>
      <p:sp>
        <p:nvSpPr>
          <p:cNvPr id="35" name="Text 1"/>
          <p:cNvSpPr/>
          <p:nvPr/>
        </p:nvSpPr>
        <p:spPr>
          <a:xfrm>
            <a:off x="992148" y="8056206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Shape 2"/>
          <p:cNvSpPr/>
          <p:nvPr/>
        </p:nvSpPr>
        <p:spPr>
          <a:xfrm>
            <a:off x="992148" y="8564721"/>
            <a:ext cx="6279356" cy="1371004"/>
          </a:xfrm>
          <a:prstGeom prst="roundRect">
            <a:avLst>
              <a:gd name="adj" fmla="val 600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37" name="Shape 3"/>
          <p:cNvSpPr/>
          <p:nvPr/>
        </p:nvSpPr>
        <p:spPr>
          <a:xfrm>
            <a:off x="969288" y="8564721"/>
            <a:ext cx="91440" cy="1371004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38" name="Text 4"/>
          <p:cNvSpPr/>
          <p:nvPr/>
        </p:nvSpPr>
        <p:spPr>
          <a:xfrm>
            <a:off x="1281946" y="87114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한웅진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Text 5"/>
          <p:cNvSpPr/>
          <p:nvPr/>
        </p:nvSpPr>
        <p:spPr>
          <a:xfrm>
            <a:off x="1281946" y="9091334"/>
            <a:ext cx="576834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Tel. 02-970-9147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Text 6"/>
          <p:cNvSpPr/>
          <p:nvPr/>
        </p:nvSpPr>
        <p:spPr>
          <a:xfrm>
            <a:off x="1281946" y="9396967"/>
            <a:ext cx="576834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E-mail. </a:t>
            </a:r>
            <a:r>
              <a:rPr lang="en-US" sz="15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woongjin@seoultech.ac.kr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Shape 7"/>
          <p:cNvSpPr/>
          <p:nvPr/>
        </p:nvSpPr>
        <p:spPr>
          <a:xfrm>
            <a:off x="7763232" y="8564721"/>
            <a:ext cx="6279356" cy="1371004"/>
          </a:xfrm>
          <a:prstGeom prst="roundRect">
            <a:avLst>
              <a:gd name="adj" fmla="val 600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42" name="Shape 8"/>
          <p:cNvSpPr/>
          <p:nvPr/>
        </p:nvSpPr>
        <p:spPr>
          <a:xfrm>
            <a:off x="7740372" y="8564721"/>
            <a:ext cx="91440" cy="1371004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43" name="Text 9"/>
          <p:cNvSpPr/>
          <p:nvPr/>
        </p:nvSpPr>
        <p:spPr>
          <a:xfrm>
            <a:off x="8053030" y="87114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오진석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Text 10"/>
          <p:cNvSpPr/>
          <p:nvPr/>
        </p:nvSpPr>
        <p:spPr>
          <a:xfrm>
            <a:off x="8053030" y="9091334"/>
            <a:ext cx="576834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Tel. 02-970-9247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Text 11"/>
          <p:cNvSpPr/>
          <p:nvPr/>
        </p:nvSpPr>
        <p:spPr>
          <a:xfrm>
            <a:off x="8053030" y="9396967"/>
            <a:ext cx="576834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E-mail. </a:t>
            </a:r>
            <a:r>
              <a:rPr lang="en-US" sz="15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95527@seoultech.ac.kr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Shape 19"/>
          <p:cNvSpPr/>
          <p:nvPr/>
        </p:nvSpPr>
        <p:spPr>
          <a:xfrm>
            <a:off x="7564874" y="5339596"/>
            <a:ext cx="6279356" cy="22860"/>
          </a:xfrm>
          <a:prstGeom prst="rect">
            <a:avLst/>
          </a:prstGeom>
          <a:solidFill>
            <a:srgbClr val="84C1FA"/>
          </a:solidFill>
          <a:ln/>
        </p:spPr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902" y="3645881"/>
            <a:ext cx="315804" cy="31580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173" y="3668775"/>
            <a:ext cx="332976" cy="33297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643" y="5324635"/>
            <a:ext cx="318063" cy="318063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173" y="5369474"/>
            <a:ext cx="286691" cy="2866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608</Words>
  <Application>Microsoft Office PowerPoint</Application>
  <PresentationFormat>사용자 지정</PresentationFormat>
  <Paragraphs>104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Instrument Sans Semi Bold</vt:lpstr>
      <vt:lpstr>맑은 고딕</vt:lpstr>
      <vt:lpstr>Instrument Sans Medium</vt:lpstr>
      <vt:lpstr>Instrument Sans Light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7</cp:revision>
  <dcterms:created xsi:type="dcterms:W3CDTF">2026-02-08T05:17:37Z</dcterms:created>
  <dcterms:modified xsi:type="dcterms:W3CDTF">2026-02-08T05:50:47Z</dcterms:modified>
</cp:coreProperties>
</file>