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4630400" cy="10972800"/>
  <p:notesSz cx="10972800" cy="14630400"/>
  <p:embeddedFontLst>
    <p:embeddedFont>
      <p:font typeface="Instrument Sans Semi Bold" panose="020B0600000101010101" charset="0"/>
      <p:regular r:id="rId9"/>
    </p:embeddedFont>
    <p:embeddedFont>
      <p:font typeface="맑은 고딕" panose="020B0503020000020004" pitchFamily="50" charset="-127"/>
      <p:regular r:id="rId10"/>
      <p:bold r:id="rId11"/>
    </p:embeddedFont>
    <p:embeddedFont>
      <p:font typeface="Instrument Sans Medium" panose="020B0600000101010101" charset="0"/>
      <p:regular r:id="rId12"/>
    </p:embeddedFont>
    <p:embeddedFont>
      <p:font typeface="나눔바른고딕" panose="020B0603020101020101" pitchFamily="50" charset="-127"/>
      <p:regular r:id="rId13"/>
      <p:bold r:id="rId1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0" d="100"/>
          <a:sy n="70" d="100"/>
        </p:scale>
        <p:origin x="150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358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95527@seoultech.ac.kr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93790" y="4169212"/>
            <a:ext cx="918305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 smtClean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[LG </a:t>
            </a:r>
            <a:r>
              <a:rPr lang="en-US" sz="3900" b="1" dirty="0" err="1" smtClean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화학</a:t>
            </a:r>
            <a:r>
              <a:rPr lang="en-US" sz="3900" b="1" dirty="0" smtClean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] </a:t>
            </a:r>
            <a:r>
              <a:rPr lang="en-US" sz="3900" b="1" dirty="0" err="1" smtClean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특허</a:t>
            </a:r>
            <a:r>
              <a:rPr lang="en-US" sz="3900" b="1" dirty="0" smtClean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 </a:t>
            </a:r>
            <a:r>
              <a:rPr lang="en-US" sz="3900" b="1" dirty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기술 </a:t>
            </a:r>
            <a:r>
              <a:rPr lang="en-US" sz="3900" b="1" dirty="0" err="1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매각·</a:t>
            </a:r>
            <a:r>
              <a:rPr lang="en-US" sz="3900" b="1" dirty="0" err="1" smtClean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라이</a:t>
            </a:r>
            <a:r>
              <a:rPr lang="ko-KR" altLang="en-US" sz="3900" b="1" dirty="0" smtClean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센</a:t>
            </a:r>
            <a:r>
              <a:rPr lang="en-US" sz="3900" b="1" dirty="0" smtClean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스 </a:t>
            </a:r>
            <a:r>
              <a:rPr lang="en-US" sz="3900" b="1" dirty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제안</a:t>
            </a:r>
            <a:endParaRPr lang="en-US" sz="39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4868585"/>
            <a:ext cx="1097708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84C1FA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국부적 필터링을 적용한</a:t>
            </a:r>
            <a:r>
              <a:rPr lang="en-US" sz="3900" b="1" dirty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 마이크로셀룰러 구조 열교환기</a:t>
            </a:r>
            <a:endParaRPr lang="en-US" sz="39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6" name="Text 3"/>
          <p:cNvSpPr/>
          <p:nvPr/>
        </p:nvSpPr>
        <p:spPr>
          <a:xfrm>
            <a:off x="793790" y="5786318"/>
            <a:ext cx="130428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40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등록특허: </a:t>
            </a:r>
            <a:r>
              <a:rPr lang="en-US" sz="2400" b="1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KR 10-2669429</a:t>
            </a:r>
            <a:r>
              <a:rPr lang="en-US" sz="240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 | 미국 패밀리: </a:t>
            </a:r>
            <a:r>
              <a:rPr lang="en-US" sz="2400" b="1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US 2023-18286389 A</a:t>
            </a:r>
            <a:endParaRPr lang="en-US" sz="24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7" name="Text 4"/>
          <p:cNvSpPr/>
          <p:nvPr/>
        </p:nvSpPr>
        <p:spPr>
          <a:xfrm>
            <a:off x="793790" y="6406515"/>
            <a:ext cx="130428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40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서울과학기술대학교 산학협력단</a:t>
            </a:r>
            <a:endParaRPr lang="en-US" sz="24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9" name="object 3"/>
          <p:cNvSpPr/>
          <p:nvPr/>
        </p:nvSpPr>
        <p:spPr>
          <a:xfrm>
            <a:off x="0" y="0"/>
            <a:ext cx="14630400" cy="1160060"/>
          </a:xfrm>
          <a:custGeom>
            <a:avLst/>
            <a:gdLst/>
            <a:ahLst/>
            <a:cxnLst/>
            <a:rect l="l" t="t" r="r" b="b"/>
            <a:pathLst>
              <a:path w="7560309" h="792480">
                <a:moveTo>
                  <a:pt x="7559992" y="0"/>
                </a:moveTo>
                <a:lnTo>
                  <a:pt x="0" y="0"/>
                </a:lnTo>
                <a:lnTo>
                  <a:pt x="0" y="791997"/>
                </a:lnTo>
                <a:lnTo>
                  <a:pt x="7559992" y="791997"/>
                </a:lnTo>
                <a:lnTo>
                  <a:pt x="7559992" y="0"/>
                </a:lnTo>
                <a:close/>
              </a:path>
            </a:pathLst>
          </a:custGeom>
          <a:solidFill>
            <a:srgbClr val="003E7E"/>
          </a:solidFill>
        </p:spPr>
        <p:txBody>
          <a:bodyPr wrap="square" lIns="0" tIns="0" rIns="0" bIns="0" rtlCol="0"/>
          <a:lstStyle/>
          <a:p>
            <a:endParaRPr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0" name="object 4"/>
          <p:cNvSpPr/>
          <p:nvPr/>
        </p:nvSpPr>
        <p:spPr>
          <a:xfrm>
            <a:off x="10495433" y="750847"/>
            <a:ext cx="483870" cy="396240"/>
          </a:xfrm>
          <a:custGeom>
            <a:avLst/>
            <a:gdLst/>
            <a:ahLst/>
            <a:cxnLst/>
            <a:rect l="l" t="t" r="r" b="b"/>
            <a:pathLst>
              <a:path w="483870" h="396240">
                <a:moveTo>
                  <a:pt x="231317" y="0"/>
                </a:moveTo>
                <a:lnTo>
                  <a:pt x="0" y="0"/>
                </a:lnTo>
                <a:lnTo>
                  <a:pt x="254444" y="395998"/>
                </a:lnTo>
                <a:lnTo>
                  <a:pt x="483489" y="395998"/>
                </a:lnTo>
                <a:lnTo>
                  <a:pt x="231317" y="0"/>
                </a:lnTo>
                <a:close/>
              </a:path>
            </a:pathLst>
          </a:custGeom>
          <a:solidFill>
            <a:srgbClr val="B5111A"/>
          </a:solidFill>
        </p:spPr>
        <p:txBody>
          <a:bodyPr wrap="square" lIns="0" tIns="0" rIns="0" bIns="0" rtlCol="0"/>
          <a:lstStyle/>
          <a:p>
            <a:endParaRPr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11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0782" y="368656"/>
            <a:ext cx="4505618" cy="409266"/>
          </a:xfrm>
          <a:prstGeom prst="rect">
            <a:avLst/>
          </a:prstGeom>
        </p:spPr>
      </p:pic>
      <p:sp>
        <p:nvSpPr>
          <p:cNvPr id="12" name="object 7"/>
          <p:cNvSpPr/>
          <p:nvPr/>
        </p:nvSpPr>
        <p:spPr>
          <a:xfrm>
            <a:off x="0" y="15108"/>
            <a:ext cx="198120" cy="306070"/>
          </a:xfrm>
          <a:custGeom>
            <a:avLst/>
            <a:gdLst/>
            <a:ahLst/>
            <a:cxnLst/>
            <a:rect l="l" t="t" r="r" b="b"/>
            <a:pathLst>
              <a:path w="198120" h="306070">
                <a:moveTo>
                  <a:pt x="0" y="0"/>
                </a:moveTo>
                <a:lnTo>
                  <a:pt x="0" y="305859"/>
                </a:lnTo>
                <a:lnTo>
                  <a:pt x="197943" y="305859"/>
                </a:lnTo>
                <a:lnTo>
                  <a:pt x="0" y="0"/>
                </a:lnTo>
                <a:close/>
              </a:path>
            </a:pathLst>
          </a:custGeom>
          <a:solidFill>
            <a:srgbClr val="B5111A"/>
          </a:solidFill>
        </p:spPr>
        <p:txBody>
          <a:bodyPr wrap="square" lIns="0" tIns="0" rIns="0" bIns="0" rtlCol="0"/>
          <a:lstStyle/>
          <a:p>
            <a:endParaRPr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3" name="object 8"/>
          <p:cNvSpPr/>
          <p:nvPr/>
        </p:nvSpPr>
        <p:spPr>
          <a:xfrm>
            <a:off x="511860" y="814550"/>
            <a:ext cx="407034" cy="365760"/>
          </a:xfrm>
          <a:custGeom>
            <a:avLst/>
            <a:gdLst/>
            <a:ahLst/>
            <a:cxnLst/>
            <a:rect l="l" t="t" r="r" b="b"/>
            <a:pathLst>
              <a:path w="407034" h="365759">
                <a:moveTo>
                  <a:pt x="170129" y="0"/>
                </a:moveTo>
                <a:lnTo>
                  <a:pt x="0" y="0"/>
                </a:lnTo>
                <a:lnTo>
                  <a:pt x="236564" y="365531"/>
                </a:lnTo>
                <a:lnTo>
                  <a:pt x="406693" y="365531"/>
                </a:lnTo>
                <a:lnTo>
                  <a:pt x="1701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3483EC-76CC-4D7D-9E8E-8B813BD68CA4}"/>
              </a:ext>
            </a:extLst>
          </p:cNvPr>
          <p:cNvSpPr txBox="1"/>
          <p:nvPr/>
        </p:nvSpPr>
        <p:spPr>
          <a:xfrm>
            <a:off x="10997646" y="717684"/>
            <a:ext cx="3428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기계시스템디자인공학과 </a:t>
            </a:r>
            <a:r>
              <a:rPr lang="ko-KR" altLang="en-US" sz="2000" b="1" dirty="0" err="1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박근</a:t>
            </a:r>
            <a:r>
              <a:rPr lang="ko-KR" altLang="en-US" sz="1600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교수</a:t>
            </a:r>
            <a:endParaRPr lang="ko-KR" altLang="en-US" sz="160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2251881" y="10639047"/>
            <a:ext cx="12378519" cy="333753"/>
            <a:chOff x="2225741" y="10541561"/>
            <a:chExt cx="5334635" cy="150843"/>
          </a:xfrm>
        </p:grpSpPr>
        <p:sp>
          <p:nvSpPr>
            <p:cNvPr id="17" name="bg object 16"/>
            <p:cNvSpPr/>
            <p:nvPr/>
          </p:nvSpPr>
          <p:spPr>
            <a:xfrm>
              <a:off x="2225741" y="10541561"/>
              <a:ext cx="5334635" cy="150495"/>
            </a:xfrm>
            <a:custGeom>
              <a:avLst/>
              <a:gdLst/>
              <a:ahLst/>
              <a:cxnLst/>
              <a:rect l="l" t="t" r="r" b="b"/>
              <a:pathLst>
                <a:path w="5334634" h="150495">
                  <a:moveTo>
                    <a:pt x="5334254" y="0"/>
                  </a:moveTo>
                  <a:lnTo>
                    <a:pt x="0" y="0"/>
                  </a:lnTo>
                  <a:lnTo>
                    <a:pt x="97358" y="150444"/>
                  </a:lnTo>
                  <a:lnTo>
                    <a:pt x="5334254" y="150444"/>
                  </a:lnTo>
                  <a:lnTo>
                    <a:pt x="5334254" y="0"/>
                  </a:lnTo>
                  <a:close/>
                </a:path>
              </a:pathLst>
            </a:custGeom>
            <a:solidFill>
              <a:srgbClr val="003E7E"/>
            </a:solidFill>
          </p:spPr>
          <p:txBody>
            <a:bodyPr wrap="square" lIns="0" tIns="0" rIns="0" bIns="0" rtlCol="0"/>
            <a:lstStyle/>
            <a:p>
              <a:endParaRPr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8" name="bg object 17"/>
            <p:cNvSpPr/>
            <p:nvPr/>
          </p:nvSpPr>
          <p:spPr>
            <a:xfrm>
              <a:off x="6819092" y="10542544"/>
              <a:ext cx="356870" cy="149860"/>
            </a:xfrm>
            <a:custGeom>
              <a:avLst/>
              <a:gdLst/>
              <a:ahLst/>
              <a:cxnLst/>
              <a:rect l="l" t="t" r="r" b="b"/>
              <a:pathLst>
                <a:path w="356870" h="149859">
                  <a:moveTo>
                    <a:pt x="259880" y="0"/>
                  </a:moveTo>
                  <a:lnTo>
                    <a:pt x="0" y="0"/>
                  </a:lnTo>
                  <a:lnTo>
                    <a:pt x="96723" y="149453"/>
                  </a:lnTo>
                  <a:lnTo>
                    <a:pt x="356603" y="149453"/>
                  </a:lnTo>
                  <a:lnTo>
                    <a:pt x="259880" y="0"/>
                  </a:lnTo>
                  <a:close/>
                </a:path>
              </a:pathLst>
            </a:custGeom>
            <a:solidFill>
              <a:srgbClr val="B5111A"/>
            </a:solidFill>
          </p:spPr>
          <p:txBody>
            <a:bodyPr wrap="square" lIns="0" tIns="0" rIns="0" bIns="0" rtlCol="0"/>
            <a:lstStyle/>
            <a:p>
              <a:endParaRPr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4734" y="2052967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기술 개요 및 핵심 차별성</a:t>
            </a:r>
            <a:endParaRPr lang="en-US" sz="39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" name="Text 1"/>
          <p:cNvSpPr/>
          <p:nvPr/>
        </p:nvSpPr>
        <p:spPr>
          <a:xfrm>
            <a:off x="985228" y="4306547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본 기술의 혁신</a:t>
            </a:r>
            <a:endParaRPr lang="en-US" sz="23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" name="Text 2"/>
          <p:cNvSpPr/>
          <p:nvPr/>
        </p:nvSpPr>
        <p:spPr>
          <a:xfrm>
            <a:off x="985228" y="4876975"/>
            <a:ext cx="69556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본 기술은 </a:t>
            </a:r>
            <a:r>
              <a:rPr lang="en-US" sz="1550" b="1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TPMS(Triply Periodic Minimal Surface) 기반 열교환기</a:t>
            </a: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에서 유체 흐름을 </a:t>
            </a:r>
            <a:r>
              <a:rPr lang="en-US" sz="1550" b="1" dirty="0">
                <a:solidFill>
                  <a:srgbClr val="84C1FA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설계 단계에서 자율적으로 제어</a:t>
            </a: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할 수 있도록 한 기술입니다.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" name="Text 3"/>
          <p:cNvSpPr/>
          <p:nvPr/>
        </p:nvSpPr>
        <p:spPr>
          <a:xfrm>
            <a:off x="985228" y="5690648"/>
            <a:ext cx="6955631" cy="12702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부호거리장(Signed Distance Field) 기반 유로 제어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국부적 필터링(Local Filtering) 구조 도입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형상 변경 없는 기능 설계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적층제조(3D 프린팅)에 최적화된 구조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6" name="Shape 4"/>
          <p:cNvSpPr/>
          <p:nvPr/>
        </p:nvSpPr>
        <p:spPr>
          <a:xfrm>
            <a:off x="985228" y="7184126"/>
            <a:ext cx="6955631" cy="1160740"/>
          </a:xfrm>
          <a:prstGeom prst="roundRect">
            <a:avLst>
              <a:gd name="adj" fmla="val 15389"/>
            </a:avLst>
          </a:prstGeom>
          <a:solidFill>
            <a:srgbClr val="B5DAFC"/>
          </a:solidFill>
          <a:ln/>
        </p:spPr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586" y="7479401"/>
            <a:ext cx="248007" cy="198358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629951" y="7432014"/>
            <a:ext cx="611255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핵심 포인트:</a:t>
            </a:r>
            <a:r>
              <a:rPr lang="en-US" sz="155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 열교환기 "형상"이 아니라 </a:t>
            </a:r>
            <a:r>
              <a:rPr lang="en-US" sz="1550" b="1" dirty="0">
                <a:solidFill>
                  <a:srgbClr val="FF5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열교환기 내부 유동을 설계하는 방법 자체를 특허화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9" name="Shape 6"/>
          <p:cNvSpPr/>
          <p:nvPr/>
        </p:nvSpPr>
        <p:spPr>
          <a:xfrm>
            <a:off x="8238338" y="4099865"/>
            <a:ext cx="5888712" cy="4668083"/>
          </a:xfrm>
          <a:prstGeom prst="roundRect">
            <a:avLst>
              <a:gd name="adj" fmla="val 6122"/>
            </a:avLst>
          </a:prstGeom>
          <a:solidFill>
            <a:srgbClr val="84C1FA"/>
          </a:solidFill>
          <a:ln/>
        </p:spPr>
      </p:sp>
      <p:sp>
        <p:nvSpPr>
          <p:cNvPr id="10" name="Text 7"/>
          <p:cNvSpPr/>
          <p:nvPr/>
        </p:nvSpPr>
        <p:spPr>
          <a:xfrm>
            <a:off x="8436696" y="4298223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기존 기술 vs 본 기술</a:t>
            </a:r>
            <a:endParaRPr lang="en-US" sz="23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8436696" y="4893535"/>
            <a:ext cx="2646759" cy="1222772"/>
          </a:xfrm>
          <a:prstGeom prst="roundRect">
            <a:avLst>
              <a:gd name="adj" fmla="val 14608"/>
            </a:avLst>
          </a:prstGeom>
          <a:solidFill>
            <a:srgbClr val="CEE6FD"/>
          </a:solidFill>
          <a:ln/>
        </p:spPr>
      </p:sp>
      <p:sp>
        <p:nvSpPr>
          <p:cNvPr id="12" name="Text 9"/>
          <p:cNvSpPr/>
          <p:nvPr/>
        </p:nvSpPr>
        <p:spPr>
          <a:xfrm>
            <a:off x="8635054" y="5091893"/>
            <a:ext cx="22500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자연 유동</a:t>
            </a:r>
            <a:endParaRPr lang="en-US" sz="19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8635054" y="5600409"/>
            <a:ext cx="225004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유체가 알아서 흐름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11281814" y="4893535"/>
            <a:ext cx="2646878" cy="1222772"/>
          </a:xfrm>
          <a:prstGeom prst="roundRect">
            <a:avLst>
              <a:gd name="adj" fmla="val 14608"/>
            </a:avLst>
          </a:prstGeom>
          <a:solidFill>
            <a:srgbClr val="CEE6FD"/>
          </a:solidFill>
          <a:ln/>
        </p:spPr>
      </p:sp>
      <p:sp>
        <p:nvSpPr>
          <p:cNvPr id="15" name="Text 12"/>
          <p:cNvSpPr/>
          <p:nvPr/>
        </p:nvSpPr>
        <p:spPr>
          <a:xfrm>
            <a:off x="11480172" y="5091893"/>
            <a:ext cx="225016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설계 유동</a:t>
            </a:r>
            <a:endParaRPr lang="en-US" sz="19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11480172" y="5600409"/>
            <a:ext cx="225016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설계자가 정한 대로 흐름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8436696" y="6339549"/>
            <a:ext cx="2646759" cy="1222772"/>
          </a:xfrm>
          <a:prstGeom prst="roundRect">
            <a:avLst>
              <a:gd name="adj" fmla="val 14608"/>
            </a:avLst>
          </a:prstGeom>
          <a:solidFill>
            <a:srgbClr val="CEE6FD"/>
          </a:solidFill>
          <a:ln/>
        </p:spPr>
      </p:sp>
      <p:sp>
        <p:nvSpPr>
          <p:cNvPr id="18" name="Text 15"/>
          <p:cNvSpPr/>
          <p:nvPr/>
        </p:nvSpPr>
        <p:spPr>
          <a:xfrm>
            <a:off x="8635054" y="6537907"/>
            <a:ext cx="22500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형상 의존</a:t>
            </a:r>
            <a:endParaRPr lang="en-US" sz="19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8635054" y="6838260"/>
            <a:ext cx="225004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구조 변경 필요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0" name="Shape 17"/>
          <p:cNvSpPr/>
          <p:nvPr/>
        </p:nvSpPr>
        <p:spPr>
          <a:xfrm>
            <a:off x="11281814" y="6339549"/>
            <a:ext cx="2646878" cy="1222772"/>
          </a:xfrm>
          <a:prstGeom prst="roundRect">
            <a:avLst>
              <a:gd name="adj" fmla="val 14608"/>
            </a:avLst>
          </a:prstGeom>
          <a:solidFill>
            <a:srgbClr val="CEE6FD"/>
          </a:solidFill>
          <a:ln/>
        </p:spPr>
      </p:sp>
      <p:sp>
        <p:nvSpPr>
          <p:cNvPr id="21" name="Text 18"/>
          <p:cNvSpPr/>
          <p:nvPr/>
        </p:nvSpPr>
        <p:spPr>
          <a:xfrm>
            <a:off x="11480172" y="6537907"/>
            <a:ext cx="225016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설계 변수 제어</a:t>
            </a:r>
            <a:endParaRPr lang="en-US" sz="19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2" name="Text 19"/>
          <p:cNvSpPr/>
          <p:nvPr/>
        </p:nvSpPr>
        <p:spPr>
          <a:xfrm>
            <a:off x="11480172" y="6838260"/>
            <a:ext cx="225016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구조 유지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3" name="Text 20"/>
          <p:cNvSpPr/>
          <p:nvPr/>
        </p:nvSpPr>
        <p:spPr>
          <a:xfrm>
            <a:off x="8667737" y="7868616"/>
            <a:ext cx="5491996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300" dirty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"</a:t>
            </a:r>
            <a:r>
              <a:rPr lang="en-US" sz="2000" b="1" dirty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회피 설계가 가능할 수는 있어도, </a:t>
            </a:r>
            <a:r>
              <a:rPr lang="en-US" sz="2000" b="1" dirty="0" err="1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용이하지</a:t>
            </a:r>
            <a:r>
              <a:rPr lang="en-US" sz="2000" b="1" dirty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 않음"</a:t>
            </a:r>
          </a:p>
        </p:txBody>
      </p:sp>
      <p:grpSp>
        <p:nvGrpSpPr>
          <p:cNvPr id="50" name="그룹 49"/>
          <p:cNvGrpSpPr/>
          <p:nvPr/>
        </p:nvGrpSpPr>
        <p:grpSpPr>
          <a:xfrm>
            <a:off x="0" y="11"/>
            <a:ext cx="14630400" cy="10972789"/>
            <a:chOff x="0" y="11"/>
            <a:chExt cx="14630400" cy="10972789"/>
          </a:xfrm>
        </p:grpSpPr>
        <p:grpSp>
          <p:nvGrpSpPr>
            <p:cNvPr id="51" name="object 2"/>
            <p:cNvGrpSpPr/>
            <p:nvPr/>
          </p:nvGrpSpPr>
          <p:grpSpPr>
            <a:xfrm>
              <a:off x="0" y="11"/>
              <a:ext cx="14630400" cy="10972789"/>
              <a:chOff x="0" y="11"/>
              <a:chExt cx="7560309" cy="10972789"/>
            </a:xfrm>
          </p:grpSpPr>
          <p:sp>
            <p:nvSpPr>
              <p:cNvPr id="55" name="object 3"/>
              <p:cNvSpPr/>
              <p:nvPr/>
            </p:nvSpPr>
            <p:spPr>
              <a:xfrm>
                <a:off x="0" y="394297"/>
                <a:ext cx="229923" cy="10578503"/>
              </a:xfrm>
              <a:custGeom>
                <a:avLst/>
                <a:gdLst/>
                <a:ahLst/>
                <a:cxnLst/>
                <a:rect l="l" t="t" r="r" b="b"/>
                <a:pathLst>
                  <a:path w="467359" h="10297795">
                    <a:moveTo>
                      <a:pt x="466775" y="0"/>
                    </a:moveTo>
                    <a:lnTo>
                      <a:pt x="0" y="0"/>
                    </a:lnTo>
                    <a:lnTo>
                      <a:pt x="0" y="10297706"/>
                    </a:lnTo>
                    <a:lnTo>
                      <a:pt x="466775" y="10297706"/>
                    </a:lnTo>
                    <a:lnTo>
                      <a:pt x="466775" y="0"/>
                    </a:lnTo>
                    <a:close/>
                  </a:path>
                </a:pathLst>
              </a:custGeom>
              <a:solidFill>
                <a:srgbClr val="D1D3D4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6" name="object 4"/>
              <p:cNvSpPr/>
              <p:nvPr/>
            </p:nvSpPr>
            <p:spPr>
              <a:xfrm>
                <a:off x="0" y="11"/>
                <a:ext cx="7560309" cy="780405"/>
              </a:xfrm>
              <a:custGeom>
                <a:avLst/>
                <a:gdLst/>
                <a:ahLst/>
                <a:cxnLst/>
                <a:rect l="l" t="t" r="r" b="b"/>
                <a:pathLst>
                  <a:path w="7560309" h="396240">
                    <a:moveTo>
                      <a:pt x="7559992" y="0"/>
                    </a:moveTo>
                    <a:lnTo>
                      <a:pt x="0" y="0"/>
                    </a:lnTo>
                    <a:lnTo>
                      <a:pt x="0" y="395998"/>
                    </a:lnTo>
                    <a:lnTo>
                      <a:pt x="7559992" y="395998"/>
                    </a:lnTo>
                    <a:lnTo>
                      <a:pt x="7559992" y="0"/>
                    </a:lnTo>
                    <a:close/>
                  </a:path>
                </a:pathLst>
              </a:custGeom>
              <a:solidFill>
                <a:srgbClr val="003E7E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7" name="object 5"/>
              <p:cNvSpPr/>
              <p:nvPr/>
            </p:nvSpPr>
            <p:spPr>
              <a:xfrm>
                <a:off x="0" y="12"/>
                <a:ext cx="1216660" cy="396240"/>
              </a:xfrm>
              <a:custGeom>
                <a:avLst/>
                <a:gdLst/>
                <a:ahLst/>
                <a:cxnLst/>
                <a:rect l="l" t="t" r="r" b="b"/>
                <a:pathLst>
                  <a:path w="1216660" h="396240">
                    <a:moveTo>
                      <a:pt x="251117" y="72834"/>
                    </a:moveTo>
                    <a:lnTo>
                      <a:pt x="203987" y="0"/>
                    </a:lnTo>
                    <a:lnTo>
                      <a:pt x="0" y="0"/>
                    </a:lnTo>
                    <a:lnTo>
                      <a:pt x="0" y="72834"/>
                    </a:lnTo>
                    <a:lnTo>
                      <a:pt x="251117" y="72834"/>
                    </a:lnTo>
                    <a:close/>
                  </a:path>
                  <a:path w="1216660" h="396240">
                    <a:moveTo>
                      <a:pt x="1216634" y="395998"/>
                    </a:moveTo>
                    <a:lnTo>
                      <a:pt x="960348" y="0"/>
                    </a:lnTo>
                    <a:lnTo>
                      <a:pt x="734771" y="0"/>
                    </a:lnTo>
                    <a:lnTo>
                      <a:pt x="991057" y="395998"/>
                    </a:lnTo>
                    <a:lnTo>
                      <a:pt x="1216634" y="395998"/>
                    </a:lnTo>
                    <a:close/>
                  </a:path>
                </a:pathLst>
              </a:custGeom>
              <a:solidFill>
                <a:srgbClr val="B5111A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8" name="object 6"/>
              <p:cNvSpPr/>
              <p:nvPr/>
            </p:nvSpPr>
            <p:spPr>
              <a:xfrm>
                <a:off x="327172" y="180998"/>
                <a:ext cx="309880" cy="215265"/>
              </a:xfrm>
              <a:custGeom>
                <a:avLst/>
                <a:gdLst/>
                <a:ahLst/>
                <a:cxnLst/>
                <a:rect l="l" t="t" r="r" b="b"/>
                <a:pathLst>
                  <a:path w="309880" h="215265">
                    <a:moveTo>
                      <a:pt x="170129" y="0"/>
                    </a:moveTo>
                    <a:lnTo>
                      <a:pt x="0" y="0"/>
                    </a:lnTo>
                    <a:lnTo>
                      <a:pt x="139153" y="215011"/>
                    </a:lnTo>
                    <a:lnTo>
                      <a:pt x="309270" y="215011"/>
                    </a:lnTo>
                    <a:lnTo>
                      <a:pt x="17012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52" name="그룹 51"/>
            <p:cNvGrpSpPr/>
            <p:nvPr/>
          </p:nvGrpSpPr>
          <p:grpSpPr>
            <a:xfrm>
              <a:off x="2251881" y="10639047"/>
              <a:ext cx="12378519" cy="333753"/>
              <a:chOff x="2225741" y="10541561"/>
              <a:chExt cx="5334635" cy="150843"/>
            </a:xfrm>
          </p:grpSpPr>
          <p:sp>
            <p:nvSpPr>
              <p:cNvPr id="53" name="bg object 16"/>
              <p:cNvSpPr/>
              <p:nvPr/>
            </p:nvSpPr>
            <p:spPr>
              <a:xfrm>
                <a:off x="2225741" y="10541561"/>
                <a:ext cx="5334635" cy="150495"/>
              </a:xfrm>
              <a:custGeom>
                <a:avLst/>
                <a:gdLst/>
                <a:ahLst/>
                <a:cxnLst/>
                <a:rect l="l" t="t" r="r" b="b"/>
                <a:pathLst>
                  <a:path w="5334634" h="150495">
                    <a:moveTo>
                      <a:pt x="5334254" y="0"/>
                    </a:moveTo>
                    <a:lnTo>
                      <a:pt x="0" y="0"/>
                    </a:lnTo>
                    <a:lnTo>
                      <a:pt x="97358" y="150444"/>
                    </a:lnTo>
                    <a:lnTo>
                      <a:pt x="5334254" y="150444"/>
                    </a:lnTo>
                    <a:lnTo>
                      <a:pt x="5334254" y="0"/>
                    </a:lnTo>
                    <a:close/>
                  </a:path>
                </a:pathLst>
              </a:custGeom>
              <a:solidFill>
                <a:srgbClr val="003E7E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4" name="bg object 17"/>
              <p:cNvSpPr/>
              <p:nvPr/>
            </p:nvSpPr>
            <p:spPr>
              <a:xfrm>
                <a:off x="6819092" y="10542544"/>
                <a:ext cx="356870" cy="149860"/>
              </a:xfrm>
              <a:custGeom>
                <a:avLst/>
                <a:gdLst/>
                <a:ahLst/>
                <a:cxnLst/>
                <a:rect l="l" t="t" r="r" b="b"/>
                <a:pathLst>
                  <a:path w="356870" h="149859">
                    <a:moveTo>
                      <a:pt x="259880" y="0"/>
                    </a:moveTo>
                    <a:lnTo>
                      <a:pt x="0" y="0"/>
                    </a:lnTo>
                    <a:lnTo>
                      <a:pt x="96723" y="149453"/>
                    </a:lnTo>
                    <a:lnTo>
                      <a:pt x="356603" y="149453"/>
                    </a:lnTo>
                    <a:lnTo>
                      <a:pt x="259880" y="0"/>
                    </a:lnTo>
                    <a:close/>
                  </a:path>
                </a:pathLst>
              </a:custGeom>
              <a:solidFill>
                <a:srgbClr val="B5111A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6622" y="1722007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시장 문제 및 해결 방안</a:t>
            </a:r>
            <a:endParaRPr lang="en-US" sz="39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" name="Text 1"/>
          <p:cNvSpPr/>
          <p:nvPr/>
        </p:nvSpPr>
        <p:spPr>
          <a:xfrm>
            <a:off x="916622" y="3861685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기존 문제</a:t>
            </a:r>
            <a:endParaRPr lang="en-US" sz="23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" name="Shape 2"/>
          <p:cNvSpPr/>
          <p:nvPr/>
        </p:nvSpPr>
        <p:spPr>
          <a:xfrm>
            <a:off x="916622" y="4456997"/>
            <a:ext cx="6279356" cy="1655445"/>
          </a:xfrm>
          <a:prstGeom prst="roundRect">
            <a:avLst>
              <a:gd name="adj" fmla="val 6628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93762" y="4456997"/>
            <a:ext cx="91440" cy="1655445"/>
          </a:xfrm>
          <a:prstGeom prst="roundRect">
            <a:avLst>
              <a:gd name="adj" fmla="val 195349"/>
            </a:avLst>
          </a:prstGeom>
          <a:solidFill>
            <a:srgbClr val="84C1FA"/>
          </a:solidFill>
          <a:ln/>
        </p:spPr>
      </p:sp>
      <p:sp>
        <p:nvSpPr>
          <p:cNvPr id="6" name="Text 4"/>
          <p:cNvSpPr/>
          <p:nvPr/>
        </p:nvSpPr>
        <p:spPr>
          <a:xfrm>
            <a:off x="1206420" y="467821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판형 열교환기</a:t>
            </a:r>
            <a:endParaRPr lang="en-US" sz="19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7" name="Text 5"/>
          <p:cNvSpPr/>
          <p:nvPr/>
        </p:nvSpPr>
        <p:spPr>
          <a:xfrm>
            <a:off x="1206420" y="5186731"/>
            <a:ext cx="5768340" cy="6351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용량 증가 = 부피·중량 증가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고집적 시스템 적용 한계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8" name="Shape 6"/>
          <p:cNvSpPr/>
          <p:nvPr/>
        </p:nvSpPr>
        <p:spPr>
          <a:xfrm>
            <a:off x="916622" y="6241425"/>
            <a:ext cx="6279356" cy="2042398"/>
          </a:xfrm>
          <a:prstGeom prst="roundRect">
            <a:avLst>
              <a:gd name="adj" fmla="val 5373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893762" y="6241425"/>
            <a:ext cx="91440" cy="2042398"/>
          </a:xfrm>
          <a:prstGeom prst="roundRect">
            <a:avLst>
              <a:gd name="adj" fmla="val 195349"/>
            </a:avLst>
          </a:prstGeom>
          <a:solidFill>
            <a:srgbClr val="84C1FA"/>
          </a:solidFill>
          <a:ln/>
        </p:spPr>
      </p:sp>
      <p:sp>
        <p:nvSpPr>
          <p:cNvPr id="10" name="Text 8"/>
          <p:cNvSpPr/>
          <p:nvPr/>
        </p:nvSpPr>
        <p:spPr>
          <a:xfrm>
            <a:off x="1206420" y="646264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기존 TPMS 열교환기</a:t>
            </a:r>
            <a:endParaRPr lang="en-US" sz="19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1" name="Text 9"/>
          <p:cNvSpPr/>
          <p:nvPr/>
        </p:nvSpPr>
        <p:spPr>
          <a:xfrm>
            <a:off x="1206420" y="6971159"/>
            <a:ext cx="5768340" cy="9526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유체 흐름이 자연 발생적으로 결정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입·출구 혼재로 압력강하 증가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횡방향 배치 시 열교환 영역 축소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916622" y="8368296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👉</a:t>
            </a: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 열교환 효율과 압력손실의 트레이드오프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7620791" y="3883944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해결 방안</a:t>
            </a:r>
            <a:endParaRPr lang="en-US" sz="23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1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791" y="4479256"/>
            <a:ext cx="992267" cy="1190744"/>
          </a:xfrm>
          <a:prstGeom prst="rect">
            <a:avLst/>
          </a:prstGeom>
        </p:spPr>
      </p:pic>
      <p:sp>
        <p:nvSpPr>
          <p:cNvPr id="15" name="Text 12"/>
          <p:cNvSpPr/>
          <p:nvPr/>
        </p:nvSpPr>
        <p:spPr>
          <a:xfrm>
            <a:off x="8811416" y="467761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TPMS 구조는 유지</a:t>
            </a:r>
            <a:endParaRPr lang="en-US" sz="19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1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791" y="5670000"/>
            <a:ext cx="992267" cy="1190744"/>
          </a:xfrm>
          <a:prstGeom prst="rect">
            <a:avLst/>
          </a:prstGeom>
        </p:spPr>
      </p:pic>
      <p:sp>
        <p:nvSpPr>
          <p:cNvPr id="17" name="Text 13"/>
          <p:cNvSpPr/>
          <p:nvPr/>
        </p:nvSpPr>
        <p:spPr>
          <a:xfrm>
            <a:off x="8811416" y="5798983"/>
            <a:ext cx="288167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유체 흐름만 국부적으로 제어</a:t>
            </a:r>
            <a:endParaRPr lang="en-US" sz="19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1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791" y="6791369"/>
            <a:ext cx="992267" cy="1190744"/>
          </a:xfrm>
          <a:prstGeom prst="rect">
            <a:avLst/>
          </a:prstGeom>
        </p:spPr>
      </p:pic>
      <p:sp>
        <p:nvSpPr>
          <p:cNvPr id="19" name="Text 14"/>
          <p:cNvSpPr/>
          <p:nvPr/>
        </p:nvSpPr>
        <p:spPr>
          <a:xfrm>
            <a:off x="8811416" y="6989727"/>
            <a:ext cx="288167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설계자가 의도한 유로를 구현</a:t>
            </a:r>
            <a:endParaRPr lang="en-US" sz="19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0" name="Shape 15"/>
          <p:cNvSpPr/>
          <p:nvPr/>
        </p:nvSpPr>
        <p:spPr>
          <a:xfrm>
            <a:off x="7452998" y="8235448"/>
            <a:ext cx="5609289" cy="843201"/>
          </a:xfrm>
          <a:prstGeom prst="roundRect">
            <a:avLst>
              <a:gd name="adj" fmla="val 21184"/>
            </a:avLst>
          </a:prstGeom>
          <a:solidFill>
            <a:srgbClr val="B5DAFC"/>
          </a:solidFill>
          <a:ln/>
        </p:spPr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0098" y="8545666"/>
            <a:ext cx="248007" cy="198358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7960930" y="8498281"/>
            <a:ext cx="4828401" cy="2457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유체가 '알아서'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흐르지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 </a:t>
            </a:r>
            <a:r>
              <a:rPr lang="en-US" sz="1600" b="1" dirty="0" err="1" smtClean="0">
                <a:solidFill>
                  <a:schemeClr val="accent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않고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 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'설계자가 정한 대로'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흐르게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 함</a:t>
            </a:r>
          </a:p>
        </p:txBody>
      </p:sp>
      <p:grpSp>
        <p:nvGrpSpPr>
          <p:cNvPr id="32" name="그룹 31"/>
          <p:cNvGrpSpPr/>
          <p:nvPr/>
        </p:nvGrpSpPr>
        <p:grpSpPr>
          <a:xfrm>
            <a:off x="0" y="11"/>
            <a:ext cx="14630400" cy="10972789"/>
            <a:chOff x="0" y="11"/>
            <a:chExt cx="14630400" cy="10972789"/>
          </a:xfrm>
        </p:grpSpPr>
        <p:grpSp>
          <p:nvGrpSpPr>
            <p:cNvPr id="24" name="object 2"/>
            <p:cNvGrpSpPr/>
            <p:nvPr/>
          </p:nvGrpSpPr>
          <p:grpSpPr>
            <a:xfrm>
              <a:off x="0" y="11"/>
              <a:ext cx="14630400" cy="10972789"/>
              <a:chOff x="0" y="11"/>
              <a:chExt cx="7560309" cy="10972789"/>
            </a:xfrm>
          </p:grpSpPr>
          <p:sp>
            <p:nvSpPr>
              <p:cNvPr id="28" name="object 3"/>
              <p:cNvSpPr/>
              <p:nvPr/>
            </p:nvSpPr>
            <p:spPr>
              <a:xfrm>
                <a:off x="0" y="394297"/>
                <a:ext cx="229923" cy="10578503"/>
              </a:xfrm>
              <a:custGeom>
                <a:avLst/>
                <a:gdLst/>
                <a:ahLst/>
                <a:cxnLst/>
                <a:rect l="l" t="t" r="r" b="b"/>
                <a:pathLst>
                  <a:path w="467359" h="10297795">
                    <a:moveTo>
                      <a:pt x="466775" y="0"/>
                    </a:moveTo>
                    <a:lnTo>
                      <a:pt x="0" y="0"/>
                    </a:lnTo>
                    <a:lnTo>
                      <a:pt x="0" y="10297706"/>
                    </a:lnTo>
                    <a:lnTo>
                      <a:pt x="466775" y="10297706"/>
                    </a:lnTo>
                    <a:lnTo>
                      <a:pt x="466775" y="0"/>
                    </a:lnTo>
                    <a:close/>
                  </a:path>
                </a:pathLst>
              </a:custGeom>
              <a:solidFill>
                <a:srgbClr val="D1D3D4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9" name="object 4"/>
              <p:cNvSpPr/>
              <p:nvPr/>
            </p:nvSpPr>
            <p:spPr>
              <a:xfrm>
                <a:off x="0" y="11"/>
                <a:ext cx="7560309" cy="780405"/>
              </a:xfrm>
              <a:custGeom>
                <a:avLst/>
                <a:gdLst/>
                <a:ahLst/>
                <a:cxnLst/>
                <a:rect l="l" t="t" r="r" b="b"/>
                <a:pathLst>
                  <a:path w="7560309" h="396240">
                    <a:moveTo>
                      <a:pt x="7559992" y="0"/>
                    </a:moveTo>
                    <a:lnTo>
                      <a:pt x="0" y="0"/>
                    </a:lnTo>
                    <a:lnTo>
                      <a:pt x="0" y="395998"/>
                    </a:lnTo>
                    <a:lnTo>
                      <a:pt x="7559992" y="395998"/>
                    </a:lnTo>
                    <a:lnTo>
                      <a:pt x="7559992" y="0"/>
                    </a:lnTo>
                    <a:close/>
                  </a:path>
                </a:pathLst>
              </a:custGeom>
              <a:solidFill>
                <a:srgbClr val="003E7E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0" name="object 5"/>
              <p:cNvSpPr/>
              <p:nvPr/>
            </p:nvSpPr>
            <p:spPr>
              <a:xfrm>
                <a:off x="0" y="12"/>
                <a:ext cx="1216660" cy="396240"/>
              </a:xfrm>
              <a:custGeom>
                <a:avLst/>
                <a:gdLst/>
                <a:ahLst/>
                <a:cxnLst/>
                <a:rect l="l" t="t" r="r" b="b"/>
                <a:pathLst>
                  <a:path w="1216660" h="396240">
                    <a:moveTo>
                      <a:pt x="251117" y="72834"/>
                    </a:moveTo>
                    <a:lnTo>
                      <a:pt x="203987" y="0"/>
                    </a:lnTo>
                    <a:lnTo>
                      <a:pt x="0" y="0"/>
                    </a:lnTo>
                    <a:lnTo>
                      <a:pt x="0" y="72834"/>
                    </a:lnTo>
                    <a:lnTo>
                      <a:pt x="251117" y="72834"/>
                    </a:lnTo>
                    <a:close/>
                  </a:path>
                  <a:path w="1216660" h="396240">
                    <a:moveTo>
                      <a:pt x="1216634" y="395998"/>
                    </a:moveTo>
                    <a:lnTo>
                      <a:pt x="960348" y="0"/>
                    </a:lnTo>
                    <a:lnTo>
                      <a:pt x="734771" y="0"/>
                    </a:lnTo>
                    <a:lnTo>
                      <a:pt x="991057" y="395998"/>
                    </a:lnTo>
                    <a:lnTo>
                      <a:pt x="1216634" y="395998"/>
                    </a:lnTo>
                    <a:close/>
                  </a:path>
                </a:pathLst>
              </a:custGeom>
              <a:solidFill>
                <a:srgbClr val="B5111A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1" name="object 6"/>
              <p:cNvSpPr/>
              <p:nvPr/>
            </p:nvSpPr>
            <p:spPr>
              <a:xfrm>
                <a:off x="327172" y="180998"/>
                <a:ext cx="309880" cy="215265"/>
              </a:xfrm>
              <a:custGeom>
                <a:avLst/>
                <a:gdLst/>
                <a:ahLst/>
                <a:cxnLst/>
                <a:rect l="l" t="t" r="r" b="b"/>
                <a:pathLst>
                  <a:path w="309880" h="215265">
                    <a:moveTo>
                      <a:pt x="170129" y="0"/>
                    </a:moveTo>
                    <a:lnTo>
                      <a:pt x="0" y="0"/>
                    </a:lnTo>
                    <a:lnTo>
                      <a:pt x="139153" y="215011"/>
                    </a:lnTo>
                    <a:lnTo>
                      <a:pt x="309270" y="215011"/>
                    </a:lnTo>
                    <a:lnTo>
                      <a:pt x="17012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2251881" y="10639047"/>
              <a:ext cx="12378519" cy="333753"/>
              <a:chOff x="2225741" y="10541561"/>
              <a:chExt cx="5334635" cy="150843"/>
            </a:xfrm>
          </p:grpSpPr>
          <p:sp>
            <p:nvSpPr>
              <p:cNvPr id="26" name="bg object 16"/>
              <p:cNvSpPr/>
              <p:nvPr/>
            </p:nvSpPr>
            <p:spPr>
              <a:xfrm>
                <a:off x="2225741" y="10541561"/>
                <a:ext cx="5334635" cy="150495"/>
              </a:xfrm>
              <a:custGeom>
                <a:avLst/>
                <a:gdLst/>
                <a:ahLst/>
                <a:cxnLst/>
                <a:rect l="l" t="t" r="r" b="b"/>
                <a:pathLst>
                  <a:path w="5334634" h="150495">
                    <a:moveTo>
                      <a:pt x="5334254" y="0"/>
                    </a:moveTo>
                    <a:lnTo>
                      <a:pt x="0" y="0"/>
                    </a:lnTo>
                    <a:lnTo>
                      <a:pt x="97358" y="150444"/>
                    </a:lnTo>
                    <a:lnTo>
                      <a:pt x="5334254" y="150444"/>
                    </a:lnTo>
                    <a:lnTo>
                      <a:pt x="5334254" y="0"/>
                    </a:lnTo>
                    <a:close/>
                  </a:path>
                </a:pathLst>
              </a:custGeom>
              <a:solidFill>
                <a:srgbClr val="003E7E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7" name="bg object 17"/>
              <p:cNvSpPr/>
              <p:nvPr/>
            </p:nvSpPr>
            <p:spPr>
              <a:xfrm>
                <a:off x="6819092" y="10542544"/>
                <a:ext cx="356870" cy="149860"/>
              </a:xfrm>
              <a:custGeom>
                <a:avLst/>
                <a:gdLst/>
                <a:ahLst/>
                <a:cxnLst/>
                <a:rect l="l" t="t" r="r" b="b"/>
                <a:pathLst>
                  <a:path w="356870" h="149859">
                    <a:moveTo>
                      <a:pt x="259880" y="0"/>
                    </a:moveTo>
                    <a:lnTo>
                      <a:pt x="0" y="0"/>
                    </a:lnTo>
                    <a:lnTo>
                      <a:pt x="96723" y="149453"/>
                    </a:lnTo>
                    <a:lnTo>
                      <a:pt x="356603" y="149453"/>
                    </a:lnTo>
                    <a:lnTo>
                      <a:pt x="259880" y="0"/>
                    </a:lnTo>
                    <a:close/>
                  </a:path>
                </a:pathLst>
              </a:custGeom>
              <a:solidFill>
                <a:srgbClr val="B5111A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pic>
        <p:nvPicPr>
          <p:cNvPr id="33" name="그림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22643" y="3019941"/>
            <a:ext cx="2772191" cy="2568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34653" y="2202640"/>
            <a:ext cx="540400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청구항 요약 및 기술 포인트</a:t>
            </a:r>
            <a:endParaRPr lang="en-US" sz="39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" name="Text 1"/>
          <p:cNvSpPr/>
          <p:nvPr/>
        </p:nvSpPr>
        <p:spPr>
          <a:xfrm>
            <a:off x="943918" y="3466032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청구항 1 요약</a:t>
            </a:r>
            <a:endParaRPr lang="en-US" sz="23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" name="Text 2"/>
          <p:cNvSpPr/>
          <p:nvPr/>
        </p:nvSpPr>
        <p:spPr>
          <a:xfrm>
            <a:off x="1241574" y="4359001"/>
            <a:ext cx="12745164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"TPMS 구조의 부호거리장을 전이함수로 국부적으로 조절하여 유체 흐름을 선택·차단·완화하는 열교환기"</a:t>
            </a:r>
            <a:endParaRPr lang="en-US" sz="19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" name="Shape 3"/>
          <p:cNvSpPr/>
          <p:nvPr/>
        </p:nvSpPr>
        <p:spPr>
          <a:xfrm>
            <a:off x="943918" y="4135759"/>
            <a:ext cx="22860" cy="843439"/>
          </a:xfrm>
          <a:prstGeom prst="rect">
            <a:avLst/>
          </a:prstGeom>
          <a:solidFill>
            <a:srgbClr val="84C1FA"/>
          </a:solidFill>
          <a:ln/>
        </p:spPr>
      </p:sp>
      <p:sp>
        <p:nvSpPr>
          <p:cNvPr id="6" name="Text 4"/>
          <p:cNvSpPr/>
          <p:nvPr/>
        </p:nvSpPr>
        <p:spPr>
          <a:xfrm>
            <a:off x="943918" y="5276854"/>
            <a:ext cx="322123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핵심 구성: 3종 필터 시스템</a:t>
            </a:r>
            <a:endParaRPr lang="en-US" sz="23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7" name="Shape 5"/>
          <p:cNvSpPr/>
          <p:nvPr/>
        </p:nvSpPr>
        <p:spPr>
          <a:xfrm>
            <a:off x="943918" y="5946580"/>
            <a:ext cx="4215289" cy="1937147"/>
          </a:xfrm>
          <a:prstGeom prst="roundRect">
            <a:avLst>
              <a:gd name="adj" fmla="val 9221"/>
            </a:avLst>
          </a:prstGeom>
          <a:solidFill>
            <a:srgbClr val="CEE6FD"/>
          </a:solidFill>
          <a:ln/>
        </p:spPr>
      </p:sp>
      <p:sp>
        <p:nvSpPr>
          <p:cNvPr id="8" name="Shape 6"/>
          <p:cNvSpPr/>
          <p:nvPr/>
        </p:nvSpPr>
        <p:spPr>
          <a:xfrm>
            <a:off x="1142276" y="6144938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84C1FA"/>
          </a:solidFill>
          <a:ln/>
        </p:spPr>
      </p:sp>
      <p:sp>
        <p:nvSpPr>
          <p:cNvPr id="10" name="Text 7"/>
          <p:cNvSpPr/>
          <p:nvPr/>
        </p:nvSpPr>
        <p:spPr>
          <a:xfrm>
            <a:off x="1142276" y="693860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선별 필터</a:t>
            </a:r>
            <a:endParaRPr lang="en-US" sz="19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142276" y="7367829"/>
            <a:ext cx="381857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고온·저온 유체 선택적 유입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5357565" y="5946580"/>
            <a:ext cx="4215408" cy="1937147"/>
          </a:xfrm>
          <a:prstGeom prst="roundRect">
            <a:avLst>
              <a:gd name="adj" fmla="val 9221"/>
            </a:avLst>
          </a:prstGeom>
          <a:solidFill>
            <a:srgbClr val="CEE6FD"/>
          </a:solidFill>
          <a:ln/>
        </p:spPr>
      </p:sp>
      <p:sp>
        <p:nvSpPr>
          <p:cNvPr id="13" name="Shape 10"/>
          <p:cNvSpPr/>
          <p:nvPr/>
        </p:nvSpPr>
        <p:spPr>
          <a:xfrm>
            <a:off x="5555923" y="6144938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84C1FA"/>
          </a:solidFill>
          <a:ln/>
        </p:spPr>
      </p:sp>
      <p:sp>
        <p:nvSpPr>
          <p:cNvPr id="15" name="Text 11"/>
          <p:cNvSpPr/>
          <p:nvPr/>
        </p:nvSpPr>
        <p:spPr>
          <a:xfrm>
            <a:off x="5555923" y="693860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장벽 필터</a:t>
            </a:r>
            <a:endParaRPr lang="en-US" sz="19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6" name="Text 12"/>
          <p:cNvSpPr/>
          <p:nvPr/>
        </p:nvSpPr>
        <p:spPr>
          <a:xfrm>
            <a:off x="5555923" y="7367829"/>
            <a:ext cx="381869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동일 유체의 횡방향 흐름 차단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7" name="Shape 13"/>
          <p:cNvSpPr/>
          <p:nvPr/>
        </p:nvSpPr>
        <p:spPr>
          <a:xfrm>
            <a:off x="9771331" y="5946580"/>
            <a:ext cx="4215289" cy="1937147"/>
          </a:xfrm>
          <a:prstGeom prst="roundRect">
            <a:avLst>
              <a:gd name="adj" fmla="val 9221"/>
            </a:avLst>
          </a:prstGeom>
          <a:solidFill>
            <a:srgbClr val="CEE6FD"/>
          </a:solidFill>
          <a:ln/>
        </p:spPr>
      </p:sp>
      <p:sp>
        <p:nvSpPr>
          <p:cNvPr id="18" name="Shape 14"/>
          <p:cNvSpPr/>
          <p:nvPr/>
        </p:nvSpPr>
        <p:spPr>
          <a:xfrm>
            <a:off x="9969689" y="6144938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84C1FA"/>
          </a:solidFill>
          <a:ln/>
        </p:spPr>
      </p:sp>
      <p:sp>
        <p:nvSpPr>
          <p:cNvPr id="20" name="Text 15"/>
          <p:cNvSpPr/>
          <p:nvPr/>
        </p:nvSpPr>
        <p:spPr>
          <a:xfrm>
            <a:off x="9969689" y="693860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경계면 필터</a:t>
            </a:r>
            <a:endParaRPr lang="en-US" sz="19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1" name="Text 16"/>
          <p:cNvSpPr/>
          <p:nvPr/>
        </p:nvSpPr>
        <p:spPr>
          <a:xfrm>
            <a:off x="9969689" y="7367829"/>
            <a:ext cx="381857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입·출구 압력강하 완화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2" name="Text 17"/>
          <p:cNvSpPr/>
          <p:nvPr/>
        </p:nvSpPr>
        <p:spPr>
          <a:xfrm>
            <a:off x="943918" y="8106969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👉</a:t>
            </a: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 특정 형상 X → 설계 논리 O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37" name="그룹 36"/>
          <p:cNvGrpSpPr/>
          <p:nvPr/>
        </p:nvGrpSpPr>
        <p:grpSpPr>
          <a:xfrm>
            <a:off x="0" y="11"/>
            <a:ext cx="14630400" cy="10972789"/>
            <a:chOff x="0" y="11"/>
            <a:chExt cx="14630400" cy="10972789"/>
          </a:xfrm>
        </p:grpSpPr>
        <p:grpSp>
          <p:nvGrpSpPr>
            <p:cNvPr id="38" name="object 2"/>
            <p:cNvGrpSpPr/>
            <p:nvPr/>
          </p:nvGrpSpPr>
          <p:grpSpPr>
            <a:xfrm>
              <a:off x="0" y="11"/>
              <a:ext cx="14630400" cy="10972789"/>
              <a:chOff x="0" y="11"/>
              <a:chExt cx="7560309" cy="10972789"/>
            </a:xfrm>
          </p:grpSpPr>
          <p:sp>
            <p:nvSpPr>
              <p:cNvPr id="42" name="object 3"/>
              <p:cNvSpPr/>
              <p:nvPr/>
            </p:nvSpPr>
            <p:spPr>
              <a:xfrm>
                <a:off x="0" y="394297"/>
                <a:ext cx="229923" cy="10578503"/>
              </a:xfrm>
              <a:custGeom>
                <a:avLst/>
                <a:gdLst/>
                <a:ahLst/>
                <a:cxnLst/>
                <a:rect l="l" t="t" r="r" b="b"/>
                <a:pathLst>
                  <a:path w="467359" h="10297795">
                    <a:moveTo>
                      <a:pt x="466775" y="0"/>
                    </a:moveTo>
                    <a:lnTo>
                      <a:pt x="0" y="0"/>
                    </a:lnTo>
                    <a:lnTo>
                      <a:pt x="0" y="10297706"/>
                    </a:lnTo>
                    <a:lnTo>
                      <a:pt x="466775" y="10297706"/>
                    </a:lnTo>
                    <a:lnTo>
                      <a:pt x="466775" y="0"/>
                    </a:lnTo>
                    <a:close/>
                  </a:path>
                </a:pathLst>
              </a:custGeom>
              <a:solidFill>
                <a:srgbClr val="D1D3D4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3" name="object 4"/>
              <p:cNvSpPr/>
              <p:nvPr/>
            </p:nvSpPr>
            <p:spPr>
              <a:xfrm>
                <a:off x="0" y="11"/>
                <a:ext cx="7560309" cy="780405"/>
              </a:xfrm>
              <a:custGeom>
                <a:avLst/>
                <a:gdLst/>
                <a:ahLst/>
                <a:cxnLst/>
                <a:rect l="l" t="t" r="r" b="b"/>
                <a:pathLst>
                  <a:path w="7560309" h="396240">
                    <a:moveTo>
                      <a:pt x="7559992" y="0"/>
                    </a:moveTo>
                    <a:lnTo>
                      <a:pt x="0" y="0"/>
                    </a:lnTo>
                    <a:lnTo>
                      <a:pt x="0" y="395998"/>
                    </a:lnTo>
                    <a:lnTo>
                      <a:pt x="7559992" y="395998"/>
                    </a:lnTo>
                    <a:lnTo>
                      <a:pt x="7559992" y="0"/>
                    </a:lnTo>
                    <a:close/>
                  </a:path>
                </a:pathLst>
              </a:custGeom>
              <a:solidFill>
                <a:srgbClr val="003E7E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4" name="object 5"/>
              <p:cNvSpPr/>
              <p:nvPr/>
            </p:nvSpPr>
            <p:spPr>
              <a:xfrm>
                <a:off x="0" y="12"/>
                <a:ext cx="1216660" cy="396240"/>
              </a:xfrm>
              <a:custGeom>
                <a:avLst/>
                <a:gdLst/>
                <a:ahLst/>
                <a:cxnLst/>
                <a:rect l="l" t="t" r="r" b="b"/>
                <a:pathLst>
                  <a:path w="1216660" h="396240">
                    <a:moveTo>
                      <a:pt x="251117" y="72834"/>
                    </a:moveTo>
                    <a:lnTo>
                      <a:pt x="203987" y="0"/>
                    </a:lnTo>
                    <a:lnTo>
                      <a:pt x="0" y="0"/>
                    </a:lnTo>
                    <a:lnTo>
                      <a:pt x="0" y="72834"/>
                    </a:lnTo>
                    <a:lnTo>
                      <a:pt x="251117" y="72834"/>
                    </a:lnTo>
                    <a:close/>
                  </a:path>
                  <a:path w="1216660" h="396240">
                    <a:moveTo>
                      <a:pt x="1216634" y="395998"/>
                    </a:moveTo>
                    <a:lnTo>
                      <a:pt x="960348" y="0"/>
                    </a:lnTo>
                    <a:lnTo>
                      <a:pt x="734771" y="0"/>
                    </a:lnTo>
                    <a:lnTo>
                      <a:pt x="991057" y="395998"/>
                    </a:lnTo>
                    <a:lnTo>
                      <a:pt x="1216634" y="395998"/>
                    </a:lnTo>
                    <a:close/>
                  </a:path>
                </a:pathLst>
              </a:custGeom>
              <a:solidFill>
                <a:srgbClr val="B5111A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5" name="object 6"/>
              <p:cNvSpPr/>
              <p:nvPr/>
            </p:nvSpPr>
            <p:spPr>
              <a:xfrm>
                <a:off x="327172" y="180998"/>
                <a:ext cx="309880" cy="215265"/>
              </a:xfrm>
              <a:custGeom>
                <a:avLst/>
                <a:gdLst/>
                <a:ahLst/>
                <a:cxnLst/>
                <a:rect l="l" t="t" r="r" b="b"/>
                <a:pathLst>
                  <a:path w="309880" h="215265">
                    <a:moveTo>
                      <a:pt x="170129" y="0"/>
                    </a:moveTo>
                    <a:lnTo>
                      <a:pt x="0" y="0"/>
                    </a:lnTo>
                    <a:lnTo>
                      <a:pt x="139153" y="215011"/>
                    </a:lnTo>
                    <a:lnTo>
                      <a:pt x="309270" y="215011"/>
                    </a:lnTo>
                    <a:lnTo>
                      <a:pt x="17012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39" name="그룹 38"/>
            <p:cNvGrpSpPr/>
            <p:nvPr/>
          </p:nvGrpSpPr>
          <p:grpSpPr>
            <a:xfrm>
              <a:off x="2251881" y="10639047"/>
              <a:ext cx="12378519" cy="333753"/>
              <a:chOff x="2225741" y="10541561"/>
              <a:chExt cx="5334635" cy="150843"/>
            </a:xfrm>
          </p:grpSpPr>
          <p:sp>
            <p:nvSpPr>
              <p:cNvPr id="40" name="bg object 16"/>
              <p:cNvSpPr/>
              <p:nvPr/>
            </p:nvSpPr>
            <p:spPr>
              <a:xfrm>
                <a:off x="2225741" y="10541561"/>
                <a:ext cx="5334635" cy="150495"/>
              </a:xfrm>
              <a:custGeom>
                <a:avLst/>
                <a:gdLst/>
                <a:ahLst/>
                <a:cxnLst/>
                <a:rect l="l" t="t" r="r" b="b"/>
                <a:pathLst>
                  <a:path w="5334634" h="150495">
                    <a:moveTo>
                      <a:pt x="5334254" y="0"/>
                    </a:moveTo>
                    <a:lnTo>
                      <a:pt x="0" y="0"/>
                    </a:lnTo>
                    <a:lnTo>
                      <a:pt x="97358" y="150444"/>
                    </a:lnTo>
                    <a:lnTo>
                      <a:pt x="5334254" y="150444"/>
                    </a:lnTo>
                    <a:lnTo>
                      <a:pt x="5334254" y="0"/>
                    </a:lnTo>
                    <a:close/>
                  </a:path>
                </a:pathLst>
              </a:custGeom>
              <a:solidFill>
                <a:srgbClr val="003E7E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1" name="bg object 17"/>
              <p:cNvSpPr/>
              <p:nvPr/>
            </p:nvSpPr>
            <p:spPr>
              <a:xfrm>
                <a:off x="6819092" y="10542544"/>
                <a:ext cx="356870" cy="149860"/>
              </a:xfrm>
              <a:custGeom>
                <a:avLst/>
                <a:gdLst/>
                <a:ahLst/>
                <a:cxnLst/>
                <a:rect l="l" t="t" r="r" b="b"/>
                <a:pathLst>
                  <a:path w="356870" h="149859">
                    <a:moveTo>
                      <a:pt x="259880" y="0"/>
                    </a:moveTo>
                    <a:lnTo>
                      <a:pt x="0" y="0"/>
                    </a:lnTo>
                    <a:lnTo>
                      <a:pt x="96723" y="149453"/>
                    </a:lnTo>
                    <a:lnTo>
                      <a:pt x="356603" y="149453"/>
                    </a:lnTo>
                    <a:lnTo>
                      <a:pt x="259880" y="0"/>
                    </a:lnTo>
                    <a:close/>
                  </a:path>
                </a:pathLst>
              </a:custGeom>
              <a:solidFill>
                <a:srgbClr val="B5111A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pic>
        <p:nvPicPr>
          <p:cNvPr id="46" name="그림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3083" y="1643273"/>
            <a:ext cx="3585448" cy="2395122"/>
          </a:xfrm>
          <a:prstGeom prst="rect">
            <a:avLst/>
          </a:prstGeom>
        </p:spPr>
      </p:pic>
      <p:pic>
        <p:nvPicPr>
          <p:cNvPr id="47" name="그림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485" y="6352619"/>
            <a:ext cx="152413" cy="152413"/>
          </a:xfrm>
          <a:prstGeom prst="rect">
            <a:avLst/>
          </a:prstGeom>
        </p:spPr>
      </p:pic>
      <p:pic>
        <p:nvPicPr>
          <p:cNvPr id="48" name="그림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7997" y="6354891"/>
            <a:ext cx="152413" cy="152413"/>
          </a:xfrm>
          <a:prstGeom prst="rect">
            <a:avLst/>
          </a:prstGeom>
        </p:spPr>
      </p:pic>
      <p:pic>
        <p:nvPicPr>
          <p:cNvPr id="49" name="그림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2157" y="6357164"/>
            <a:ext cx="152413" cy="1524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75678" y="1433142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기술 효과 및 경제적 가치</a:t>
            </a:r>
            <a:endParaRPr lang="en-US" sz="39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" name="Text 1"/>
          <p:cNvSpPr/>
          <p:nvPr/>
        </p:nvSpPr>
        <p:spPr>
          <a:xfrm>
            <a:off x="875678" y="2876781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실증된 기술 효과</a:t>
            </a:r>
            <a:endParaRPr lang="en-US" sz="23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" name="Text 2"/>
          <p:cNvSpPr/>
          <p:nvPr/>
        </p:nvSpPr>
        <p:spPr>
          <a:xfrm>
            <a:off x="2456471" y="4762016"/>
            <a:ext cx="2441138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90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33%</a:t>
            </a:r>
            <a:endParaRPr lang="en-US" sz="39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580" y="3521623"/>
            <a:ext cx="2977039" cy="2977039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2436706" y="674655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압력강하 감소</a:t>
            </a:r>
            <a:endParaRPr lang="en-US" sz="19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7" name="Text 4"/>
          <p:cNvSpPr/>
          <p:nvPr/>
        </p:nvSpPr>
        <p:spPr>
          <a:xfrm>
            <a:off x="875678" y="7255066"/>
            <a:ext cx="560296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경계면 필터 적용 시 약 1/3 수준으로 감소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8" name="Text 5"/>
          <p:cNvSpPr/>
          <p:nvPr/>
        </p:nvSpPr>
        <p:spPr>
          <a:xfrm>
            <a:off x="1940211" y="7795848"/>
            <a:ext cx="3696321" cy="12702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유체 유동 안정성 향상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열교환 성능 개선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입·출구 압력강하 감소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펌핑 에너지 절감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9" name="Text 6"/>
          <p:cNvSpPr/>
          <p:nvPr/>
        </p:nvSpPr>
        <p:spPr>
          <a:xfrm>
            <a:off x="1940211" y="9244677"/>
            <a:ext cx="36963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👉</a:t>
            </a: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 성능 개선 + 펌핑 에너지 절감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970368" y="2822191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 err="1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LG화학</a:t>
            </a:r>
            <a:r>
              <a:rPr lang="en-US" sz="2300" dirty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 </a:t>
            </a:r>
            <a:r>
              <a:rPr lang="en-US" sz="2300" dirty="0" err="1" smtClean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관점</a:t>
            </a:r>
            <a:r>
              <a:rPr lang="ko-KR" altLang="en-US" sz="2300" dirty="0" smtClean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의</a:t>
            </a:r>
            <a:r>
              <a:rPr lang="en-US" sz="2300" dirty="0" smtClean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 </a:t>
            </a:r>
            <a:r>
              <a:rPr lang="en-US" sz="2300" dirty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기대 효과</a:t>
            </a:r>
            <a:endParaRPr lang="en-US" sz="23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6970368" y="3417503"/>
            <a:ext cx="3378637" cy="1586032"/>
          </a:xfrm>
          <a:prstGeom prst="roundRect">
            <a:avLst>
              <a:gd name="adj" fmla="val 11263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7191586" y="363872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설계 자유도</a:t>
            </a:r>
            <a:endParaRPr lang="en-US" sz="19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7191586" y="4147237"/>
            <a:ext cx="293620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고집적 열관리 시스템 설계 자유도 확보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10547363" y="3417503"/>
            <a:ext cx="3378637" cy="1586032"/>
          </a:xfrm>
          <a:prstGeom prst="roundRect">
            <a:avLst>
              <a:gd name="adj" fmla="val 11263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10768581" y="363872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공정 안정성</a:t>
            </a:r>
            <a:endParaRPr lang="en-US" sz="19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10768581" y="4147237"/>
            <a:ext cx="29362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공정 안정성 향상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6970368" y="5201893"/>
            <a:ext cx="3378637" cy="1586032"/>
          </a:xfrm>
          <a:prstGeom prst="roundRect">
            <a:avLst>
              <a:gd name="adj" fmla="val 11263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7191586" y="542311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비용 절감</a:t>
            </a:r>
            <a:endParaRPr lang="en-US" sz="19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7191586" y="5931627"/>
            <a:ext cx="29362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펌핑 에너지 비용 절감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0" name="Shape 17"/>
          <p:cNvSpPr/>
          <p:nvPr/>
        </p:nvSpPr>
        <p:spPr>
          <a:xfrm>
            <a:off x="10547363" y="5201893"/>
            <a:ext cx="3378637" cy="1586032"/>
          </a:xfrm>
          <a:prstGeom prst="roundRect">
            <a:avLst>
              <a:gd name="adj" fmla="val 11263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10768581" y="542311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IP 포트폴리오</a:t>
            </a:r>
            <a:endParaRPr lang="en-US" sz="19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2" name="Text 19"/>
          <p:cNvSpPr/>
          <p:nvPr/>
        </p:nvSpPr>
        <p:spPr>
          <a:xfrm>
            <a:off x="10720351" y="5931627"/>
            <a:ext cx="313455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차별화된 열관리 특허 포트폴리오 확보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3" name="Shape 20"/>
          <p:cNvSpPr/>
          <p:nvPr/>
        </p:nvSpPr>
        <p:spPr>
          <a:xfrm>
            <a:off x="6970368" y="7011167"/>
            <a:ext cx="6955631" cy="1339334"/>
          </a:xfrm>
          <a:prstGeom prst="roundRect">
            <a:avLst>
              <a:gd name="adj" fmla="val 13337"/>
            </a:avLst>
          </a:prstGeom>
          <a:solidFill>
            <a:srgbClr val="B5DAFC"/>
          </a:solidFill>
          <a:ln/>
        </p:spPr>
      </p:sp>
      <p:pic>
        <p:nvPicPr>
          <p:cNvPr id="2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8726" y="7306442"/>
            <a:ext cx="248007" cy="198358"/>
          </a:xfrm>
          <a:prstGeom prst="rect">
            <a:avLst/>
          </a:prstGeom>
        </p:spPr>
      </p:pic>
      <p:sp>
        <p:nvSpPr>
          <p:cNvPr id="25" name="Text 21"/>
          <p:cNvSpPr/>
          <p:nvPr/>
        </p:nvSpPr>
        <p:spPr>
          <a:xfrm>
            <a:off x="7615091" y="7259055"/>
            <a:ext cx="611255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1E3063"/>
                </a:solidFill>
                <a:highlight>
                  <a:srgbClr val="CDDAFA"/>
                </a:highlight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열관리 = 성능 + 비용 + IP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6" name="Text 22"/>
          <p:cNvSpPr/>
          <p:nvPr/>
        </p:nvSpPr>
        <p:spPr>
          <a:xfrm>
            <a:off x="7615091" y="7755188"/>
            <a:ext cx="611255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이 기술은 세 가지를 </a:t>
            </a:r>
            <a:r>
              <a:rPr lang="en-US" sz="155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동시에</a:t>
            </a:r>
            <a:r>
              <a:rPr lang="en-US" sz="155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 </a:t>
            </a:r>
            <a:r>
              <a:rPr lang="ko-KR" altLang="en-US" sz="1550" dirty="0" smtClean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선점함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41" name="그룹 40"/>
          <p:cNvGrpSpPr/>
          <p:nvPr/>
        </p:nvGrpSpPr>
        <p:grpSpPr>
          <a:xfrm>
            <a:off x="0" y="11"/>
            <a:ext cx="14630400" cy="10972789"/>
            <a:chOff x="0" y="11"/>
            <a:chExt cx="14630400" cy="10972789"/>
          </a:xfrm>
        </p:grpSpPr>
        <p:grpSp>
          <p:nvGrpSpPr>
            <p:cNvPr id="42" name="object 2"/>
            <p:cNvGrpSpPr/>
            <p:nvPr/>
          </p:nvGrpSpPr>
          <p:grpSpPr>
            <a:xfrm>
              <a:off x="0" y="11"/>
              <a:ext cx="14630400" cy="10972789"/>
              <a:chOff x="0" y="11"/>
              <a:chExt cx="7560309" cy="10972789"/>
            </a:xfrm>
          </p:grpSpPr>
          <p:sp>
            <p:nvSpPr>
              <p:cNvPr id="46" name="object 3"/>
              <p:cNvSpPr/>
              <p:nvPr/>
            </p:nvSpPr>
            <p:spPr>
              <a:xfrm>
                <a:off x="0" y="394297"/>
                <a:ext cx="229923" cy="10578503"/>
              </a:xfrm>
              <a:custGeom>
                <a:avLst/>
                <a:gdLst/>
                <a:ahLst/>
                <a:cxnLst/>
                <a:rect l="l" t="t" r="r" b="b"/>
                <a:pathLst>
                  <a:path w="467359" h="10297795">
                    <a:moveTo>
                      <a:pt x="466775" y="0"/>
                    </a:moveTo>
                    <a:lnTo>
                      <a:pt x="0" y="0"/>
                    </a:lnTo>
                    <a:lnTo>
                      <a:pt x="0" y="10297706"/>
                    </a:lnTo>
                    <a:lnTo>
                      <a:pt x="466775" y="10297706"/>
                    </a:lnTo>
                    <a:lnTo>
                      <a:pt x="466775" y="0"/>
                    </a:lnTo>
                    <a:close/>
                  </a:path>
                </a:pathLst>
              </a:custGeom>
              <a:solidFill>
                <a:srgbClr val="D1D3D4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7" name="object 4"/>
              <p:cNvSpPr/>
              <p:nvPr/>
            </p:nvSpPr>
            <p:spPr>
              <a:xfrm>
                <a:off x="0" y="11"/>
                <a:ext cx="7560309" cy="780405"/>
              </a:xfrm>
              <a:custGeom>
                <a:avLst/>
                <a:gdLst/>
                <a:ahLst/>
                <a:cxnLst/>
                <a:rect l="l" t="t" r="r" b="b"/>
                <a:pathLst>
                  <a:path w="7560309" h="396240">
                    <a:moveTo>
                      <a:pt x="7559992" y="0"/>
                    </a:moveTo>
                    <a:lnTo>
                      <a:pt x="0" y="0"/>
                    </a:lnTo>
                    <a:lnTo>
                      <a:pt x="0" y="395998"/>
                    </a:lnTo>
                    <a:lnTo>
                      <a:pt x="7559992" y="395998"/>
                    </a:lnTo>
                    <a:lnTo>
                      <a:pt x="7559992" y="0"/>
                    </a:lnTo>
                    <a:close/>
                  </a:path>
                </a:pathLst>
              </a:custGeom>
              <a:solidFill>
                <a:srgbClr val="003E7E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8" name="object 5"/>
              <p:cNvSpPr/>
              <p:nvPr/>
            </p:nvSpPr>
            <p:spPr>
              <a:xfrm>
                <a:off x="0" y="12"/>
                <a:ext cx="1216660" cy="396240"/>
              </a:xfrm>
              <a:custGeom>
                <a:avLst/>
                <a:gdLst/>
                <a:ahLst/>
                <a:cxnLst/>
                <a:rect l="l" t="t" r="r" b="b"/>
                <a:pathLst>
                  <a:path w="1216660" h="396240">
                    <a:moveTo>
                      <a:pt x="251117" y="72834"/>
                    </a:moveTo>
                    <a:lnTo>
                      <a:pt x="203987" y="0"/>
                    </a:lnTo>
                    <a:lnTo>
                      <a:pt x="0" y="0"/>
                    </a:lnTo>
                    <a:lnTo>
                      <a:pt x="0" y="72834"/>
                    </a:lnTo>
                    <a:lnTo>
                      <a:pt x="251117" y="72834"/>
                    </a:lnTo>
                    <a:close/>
                  </a:path>
                  <a:path w="1216660" h="396240">
                    <a:moveTo>
                      <a:pt x="1216634" y="395998"/>
                    </a:moveTo>
                    <a:lnTo>
                      <a:pt x="960348" y="0"/>
                    </a:lnTo>
                    <a:lnTo>
                      <a:pt x="734771" y="0"/>
                    </a:lnTo>
                    <a:lnTo>
                      <a:pt x="991057" y="395998"/>
                    </a:lnTo>
                    <a:lnTo>
                      <a:pt x="1216634" y="395998"/>
                    </a:lnTo>
                    <a:close/>
                  </a:path>
                </a:pathLst>
              </a:custGeom>
              <a:solidFill>
                <a:srgbClr val="B5111A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9" name="object 6"/>
              <p:cNvSpPr/>
              <p:nvPr/>
            </p:nvSpPr>
            <p:spPr>
              <a:xfrm>
                <a:off x="327172" y="180998"/>
                <a:ext cx="309880" cy="215265"/>
              </a:xfrm>
              <a:custGeom>
                <a:avLst/>
                <a:gdLst/>
                <a:ahLst/>
                <a:cxnLst/>
                <a:rect l="l" t="t" r="r" b="b"/>
                <a:pathLst>
                  <a:path w="309880" h="215265">
                    <a:moveTo>
                      <a:pt x="170129" y="0"/>
                    </a:moveTo>
                    <a:lnTo>
                      <a:pt x="0" y="0"/>
                    </a:lnTo>
                    <a:lnTo>
                      <a:pt x="139153" y="215011"/>
                    </a:lnTo>
                    <a:lnTo>
                      <a:pt x="309270" y="215011"/>
                    </a:lnTo>
                    <a:lnTo>
                      <a:pt x="17012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43" name="그룹 42"/>
            <p:cNvGrpSpPr/>
            <p:nvPr/>
          </p:nvGrpSpPr>
          <p:grpSpPr>
            <a:xfrm>
              <a:off x="2251881" y="10639047"/>
              <a:ext cx="12378519" cy="333753"/>
              <a:chOff x="2225741" y="10541561"/>
              <a:chExt cx="5334635" cy="150843"/>
            </a:xfrm>
          </p:grpSpPr>
          <p:sp>
            <p:nvSpPr>
              <p:cNvPr id="44" name="bg object 16"/>
              <p:cNvSpPr/>
              <p:nvPr/>
            </p:nvSpPr>
            <p:spPr>
              <a:xfrm>
                <a:off x="2225741" y="10541561"/>
                <a:ext cx="5334635" cy="150495"/>
              </a:xfrm>
              <a:custGeom>
                <a:avLst/>
                <a:gdLst/>
                <a:ahLst/>
                <a:cxnLst/>
                <a:rect l="l" t="t" r="r" b="b"/>
                <a:pathLst>
                  <a:path w="5334634" h="150495">
                    <a:moveTo>
                      <a:pt x="5334254" y="0"/>
                    </a:moveTo>
                    <a:lnTo>
                      <a:pt x="0" y="0"/>
                    </a:lnTo>
                    <a:lnTo>
                      <a:pt x="97358" y="150444"/>
                    </a:lnTo>
                    <a:lnTo>
                      <a:pt x="5334254" y="150444"/>
                    </a:lnTo>
                    <a:lnTo>
                      <a:pt x="5334254" y="0"/>
                    </a:lnTo>
                    <a:close/>
                  </a:path>
                </a:pathLst>
              </a:custGeom>
              <a:solidFill>
                <a:srgbClr val="003E7E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5" name="bg object 17"/>
              <p:cNvSpPr/>
              <p:nvPr/>
            </p:nvSpPr>
            <p:spPr>
              <a:xfrm>
                <a:off x="6819092" y="10542544"/>
                <a:ext cx="356870" cy="149860"/>
              </a:xfrm>
              <a:custGeom>
                <a:avLst/>
                <a:gdLst/>
                <a:ahLst/>
                <a:cxnLst/>
                <a:rect l="l" t="t" r="r" b="b"/>
                <a:pathLst>
                  <a:path w="356870" h="149859">
                    <a:moveTo>
                      <a:pt x="259880" y="0"/>
                    </a:moveTo>
                    <a:lnTo>
                      <a:pt x="0" y="0"/>
                    </a:lnTo>
                    <a:lnTo>
                      <a:pt x="96723" y="149453"/>
                    </a:lnTo>
                    <a:lnTo>
                      <a:pt x="356603" y="149453"/>
                    </a:lnTo>
                    <a:lnTo>
                      <a:pt x="259880" y="0"/>
                    </a:lnTo>
                    <a:close/>
                  </a:path>
                </a:pathLst>
              </a:custGeom>
              <a:solidFill>
                <a:srgbClr val="B5111A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94043" y="1329813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제안 및 문의</a:t>
            </a:r>
            <a:endParaRPr lang="en-US" sz="39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" name="Text 1"/>
          <p:cNvSpPr/>
          <p:nvPr/>
        </p:nvSpPr>
        <p:spPr>
          <a:xfrm>
            <a:off x="1094043" y="2520507"/>
            <a:ext cx="10758845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 smtClean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본 </a:t>
            </a:r>
            <a:r>
              <a:rPr lang="en-US" sz="3100" dirty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기술은 </a:t>
            </a:r>
            <a:r>
              <a:rPr lang="en-US" sz="3100" dirty="0" err="1">
                <a:solidFill>
                  <a:srgbClr val="84C1FA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유체를</a:t>
            </a:r>
            <a:r>
              <a:rPr lang="en-US" sz="3100" dirty="0">
                <a:solidFill>
                  <a:srgbClr val="84C1FA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 </a:t>
            </a:r>
            <a:r>
              <a:rPr lang="ko-KR" altLang="en-US" sz="3100" dirty="0" smtClean="0">
                <a:solidFill>
                  <a:srgbClr val="84C1FA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받아들이는 것에서 나아가 유체를 </a:t>
            </a:r>
            <a:r>
              <a:rPr lang="en-US" sz="3100" dirty="0" err="1" smtClean="0">
                <a:solidFill>
                  <a:srgbClr val="84C1FA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설계</a:t>
            </a:r>
            <a:r>
              <a:rPr lang="en-US" sz="3100" dirty="0" err="1" smtClean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합니다</a:t>
            </a:r>
            <a:endParaRPr lang="en-US" sz="31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" name="Shape 2"/>
          <p:cNvSpPr/>
          <p:nvPr/>
        </p:nvSpPr>
        <p:spPr>
          <a:xfrm>
            <a:off x="1094043" y="3413445"/>
            <a:ext cx="13042821" cy="32385"/>
          </a:xfrm>
          <a:prstGeom prst="rect">
            <a:avLst/>
          </a:prstGeom>
          <a:solidFill>
            <a:srgbClr val="1E3063">
              <a:alpha val="5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1080395" y="3880990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적용 분야 및 수익모델</a:t>
            </a:r>
            <a:endParaRPr lang="en-US" sz="23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6" name="Text 4"/>
          <p:cNvSpPr/>
          <p:nvPr/>
        </p:nvSpPr>
        <p:spPr>
          <a:xfrm>
            <a:off x="1094043" y="452342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적용 분야</a:t>
            </a:r>
            <a:endParaRPr lang="en-US" sz="19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7" name="Text 5"/>
          <p:cNvSpPr/>
          <p:nvPr/>
        </p:nvSpPr>
        <p:spPr>
          <a:xfrm>
            <a:off x="1094043" y="5031944"/>
            <a:ext cx="6279356" cy="12702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화학 공정용 열교환 시스템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배터리·에너지 시스템 열관리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히트펌프 / 폐열 회수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고출력·고밀도 열관리 모듈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8" name="Text 6"/>
          <p:cNvSpPr/>
          <p:nvPr/>
        </p:nvSpPr>
        <p:spPr>
          <a:xfrm>
            <a:off x="1094043" y="650053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수익모델</a:t>
            </a:r>
            <a:endParaRPr lang="en-US" sz="19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9" name="Text 7"/>
          <p:cNvSpPr/>
          <p:nvPr/>
        </p:nvSpPr>
        <p:spPr>
          <a:xfrm>
            <a:off x="1094043" y="7009054"/>
            <a:ext cx="6279356" cy="9526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실시권(단독/분야 한정)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공동개발 + 후속 특허 공동 출원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글로벌(미국) 확장 라이선스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0" name="Text 8"/>
          <p:cNvSpPr/>
          <p:nvPr/>
        </p:nvSpPr>
        <p:spPr>
          <a:xfrm>
            <a:off x="1094043" y="8140324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b="1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기술성숙도(TRL): 설계 개념 정립 + 실시예 검증 완료 단계</a:t>
            </a:r>
            <a:endParaRPr lang="en-US" sz="16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1" name="Text 9"/>
          <p:cNvSpPr/>
          <p:nvPr/>
        </p:nvSpPr>
        <p:spPr>
          <a:xfrm>
            <a:off x="1094043" y="8636457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👉</a:t>
            </a: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 </a:t>
            </a:r>
            <a:r>
              <a:rPr lang="en-US" sz="1550" dirty="0" err="1" smtClean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기술</a:t>
            </a:r>
            <a:r>
              <a:rPr lang="en-US" sz="1550" dirty="0" smtClean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 </a:t>
            </a: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확보 적기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7865127" y="3867342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다음 단계 제안</a:t>
            </a:r>
            <a:endParaRPr lang="en-US" sz="23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7865127" y="4462654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Light" pitchFamily="34" charset="-120"/>
              </a:rPr>
              <a:t>01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7865127" y="4776979"/>
            <a:ext cx="6279356" cy="22860"/>
          </a:xfrm>
          <a:prstGeom prst="rect">
            <a:avLst/>
          </a:prstGeom>
          <a:solidFill>
            <a:srgbClr val="84C1FA"/>
          </a:solidFill>
          <a:ln/>
        </p:spPr>
      </p:sp>
      <p:sp>
        <p:nvSpPr>
          <p:cNvPr id="15" name="Text 13"/>
          <p:cNvSpPr/>
          <p:nvPr/>
        </p:nvSpPr>
        <p:spPr>
          <a:xfrm>
            <a:off x="7865127" y="4921878"/>
            <a:ext cx="283011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NDA 체결 후 상세 기술 설명</a:t>
            </a:r>
            <a:endParaRPr lang="en-US" sz="195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7865127" y="5483687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Light" pitchFamily="34" charset="-120"/>
              </a:rPr>
              <a:t>02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7865127" y="5798012"/>
            <a:ext cx="6279356" cy="22860"/>
          </a:xfrm>
          <a:prstGeom prst="rect">
            <a:avLst/>
          </a:prstGeom>
          <a:solidFill>
            <a:srgbClr val="84C1FA"/>
          </a:solidFill>
          <a:ln/>
        </p:spPr>
      </p:sp>
      <p:sp>
        <p:nvSpPr>
          <p:cNvPr id="18" name="Text 16"/>
          <p:cNvSpPr/>
          <p:nvPr/>
        </p:nvSpPr>
        <p:spPr>
          <a:xfrm>
            <a:off x="7865127" y="5942911"/>
            <a:ext cx="375416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LG화학 공정 기준 적용 시나리오 검토</a:t>
            </a:r>
            <a:endParaRPr lang="en-US" sz="195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7865127" y="6487627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Light" pitchFamily="34" charset="-120"/>
              </a:rPr>
              <a:t>03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0" name="Shape 18"/>
          <p:cNvSpPr/>
          <p:nvPr/>
        </p:nvSpPr>
        <p:spPr>
          <a:xfrm>
            <a:off x="7865127" y="6801952"/>
            <a:ext cx="6279356" cy="22860"/>
          </a:xfrm>
          <a:prstGeom prst="rect">
            <a:avLst/>
          </a:prstGeom>
          <a:solidFill>
            <a:srgbClr val="84C1FA"/>
          </a:solidFill>
          <a:ln/>
        </p:spPr>
      </p:sp>
      <p:sp>
        <p:nvSpPr>
          <p:cNvPr id="21" name="Text 19"/>
          <p:cNvSpPr/>
          <p:nvPr/>
        </p:nvSpPr>
        <p:spPr>
          <a:xfrm>
            <a:off x="7865127" y="6946851"/>
            <a:ext cx="315765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실시권 또는 공동개발 구조 협의</a:t>
            </a:r>
            <a:endParaRPr lang="en-US" sz="195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7865127" y="7629079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091C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Semi Bold" pitchFamily="34" charset="-120"/>
              </a:rPr>
              <a:t>문의</a:t>
            </a:r>
            <a:endParaRPr lang="en-US" sz="23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7865127" y="8060739"/>
            <a:ext cx="62793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서울과학기술대학교 산학협력단</a:t>
            </a: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기술사업화본부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7865127" y="8874412"/>
            <a:ext cx="283011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ko-KR" altLang="en-US" sz="1550" b="1" dirty="0" err="1" smtClean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한웅진</a:t>
            </a:r>
            <a:r>
              <a:rPr lang="en-US" sz="1550" dirty="0" smtClean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📞</a:t>
            </a:r>
            <a:r>
              <a:rPr lang="en-US" sz="1550" dirty="0" smtClean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 02-970-9147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>
              <a:lnSpc>
                <a:spcPts val="2500"/>
              </a:lnSpc>
            </a:pPr>
            <a:r>
              <a:rPr lang="en-US" sz="1550" u="sng" dirty="0">
                <a:solidFill>
                  <a:srgbClr val="0540AD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woongjin</a:t>
            </a:r>
            <a:r>
              <a:rPr lang="en-US" sz="1550" u="sng" dirty="0">
                <a:solidFill>
                  <a:srgbClr val="0540AD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@seou</a:t>
            </a:r>
            <a:r>
              <a:rPr lang="en-US" sz="1550" u="sng" dirty="0" smtClean="0">
                <a:solidFill>
                  <a:srgbClr val="0540AD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ltech.ac.kr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39" name="그룹 38"/>
          <p:cNvGrpSpPr/>
          <p:nvPr/>
        </p:nvGrpSpPr>
        <p:grpSpPr>
          <a:xfrm>
            <a:off x="0" y="11"/>
            <a:ext cx="14630400" cy="10972789"/>
            <a:chOff x="0" y="11"/>
            <a:chExt cx="14630400" cy="10972789"/>
          </a:xfrm>
        </p:grpSpPr>
        <p:grpSp>
          <p:nvGrpSpPr>
            <p:cNvPr id="40" name="object 2"/>
            <p:cNvGrpSpPr/>
            <p:nvPr/>
          </p:nvGrpSpPr>
          <p:grpSpPr>
            <a:xfrm>
              <a:off x="0" y="11"/>
              <a:ext cx="14630400" cy="10972789"/>
              <a:chOff x="0" y="11"/>
              <a:chExt cx="7560309" cy="10972789"/>
            </a:xfrm>
          </p:grpSpPr>
          <p:sp>
            <p:nvSpPr>
              <p:cNvPr id="44" name="object 3"/>
              <p:cNvSpPr/>
              <p:nvPr/>
            </p:nvSpPr>
            <p:spPr>
              <a:xfrm>
                <a:off x="1" y="394297"/>
                <a:ext cx="229923" cy="10578503"/>
              </a:xfrm>
              <a:custGeom>
                <a:avLst/>
                <a:gdLst/>
                <a:ahLst/>
                <a:cxnLst/>
                <a:rect l="l" t="t" r="r" b="b"/>
                <a:pathLst>
                  <a:path w="467359" h="10297795">
                    <a:moveTo>
                      <a:pt x="466775" y="0"/>
                    </a:moveTo>
                    <a:lnTo>
                      <a:pt x="0" y="0"/>
                    </a:lnTo>
                    <a:lnTo>
                      <a:pt x="0" y="10297706"/>
                    </a:lnTo>
                    <a:lnTo>
                      <a:pt x="466775" y="10297706"/>
                    </a:lnTo>
                    <a:lnTo>
                      <a:pt x="466775" y="0"/>
                    </a:lnTo>
                    <a:close/>
                  </a:path>
                </a:pathLst>
              </a:custGeom>
              <a:solidFill>
                <a:srgbClr val="D1D3D4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5" name="object 4"/>
              <p:cNvSpPr/>
              <p:nvPr/>
            </p:nvSpPr>
            <p:spPr>
              <a:xfrm>
                <a:off x="0" y="11"/>
                <a:ext cx="7560309" cy="780405"/>
              </a:xfrm>
              <a:custGeom>
                <a:avLst/>
                <a:gdLst/>
                <a:ahLst/>
                <a:cxnLst/>
                <a:rect l="l" t="t" r="r" b="b"/>
                <a:pathLst>
                  <a:path w="7560309" h="396240">
                    <a:moveTo>
                      <a:pt x="7559992" y="0"/>
                    </a:moveTo>
                    <a:lnTo>
                      <a:pt x="0" y="0"/>
                    </a:lnTo>
                    <a:lnTo>
                      <a:pt x="0" y="395998"/>
                    </a:lnTo>
                    <a:lnTo>
                      <a:pt x="7559992" y="395998"/>
                    </a:lnTo>
                    <a:lnTo>
                      <a:pt x="7559992" y="0"/>
                    </a:lnTo>
                    <a:close/>
                  </a:path>
                </a:pathLst>
              </a:custGeom>
              <a:solidFill>
                <a:srgbClr val="003E7E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6" name="object 5"/>
              <p:cNvSpPr/>
              <p:nvPr/>
            </p:nvSpPr>
            <p:spPr>
              <a:xfrm>
                <a:off x="0" y="12"/>
                <a:ext cx="1216660" cy="396240"/>
              </a:xfrm>
              <a:custGeom>
                <a:avLst/>
                <a:gdLst/>
                <a:ahLst/>
                <a:cxnLst/>
                <a:rect l="l" t="t" r="r" b="b"/>
                <a:pathLst>
                  <a:path w="1216660" h="396240">
                    <a:moveTo>
                      <a:pt x="251117" y="72834"/>
                    </a:moveTo>
                    <a:lnTo>
                      <a:pt x="203987" y="0"/>
                    </a:lnTo>
                    <a:lnTo>
                      <a:pt x="0" y="0"/>
                    </a:lnTo>
                    <a:lnTo>
                      <a:pt x="0" y="72834"/>
                    </a:lnTo>
                    <a:lnTo>
                      <a:pt x="251117" y="72834"/>
                    </a:lnTo>
                    <a:close/>
                  </a:path>
                  <a:path w="1216660" h="396240">
                    <a:moveTo>
                      <a:pt x="1216634" y="395998"/>
                    </a:moveTo>
                    <a:lnTo>
                      <a:pt x="960348" y="0"/>
                    </a:lnTo>
                    <a:lnTo>
                      <a:pt x="734771" y="0"/>
                    </a:lnTo>
                    <a:lnTo>
                      <a:pt x="991057" y="395998"/>
                    </a:lnTo>
                    <a:lnTo>
                      <a:pt x="1216634" y="395998"/>
                    </a:lnTo>
                    <a:close/>
                  </a:path>
                </a:pathLst>
              </a:custGeom>
              <a:solidFill>
                <a:srgbClr val="B5111A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7" name="object 6"/>
              <p:cNvSpPr/>
              <p:nvPr/>
            </p:nvSpPr>
            <p:spPr>
              <a:xfrm>
                <a:off x="327172" y="180998"/>
                <a:ext cx="309880" cy="215265"/>
              </a:xfrm>
              <a:custGeom>
                <a:avLst/>
                <a:gdLst/>
                <a:ahLst/>
                <a:cxnLst/>
                <a:rect l="l" t="t" r="r" b="b"/>
                <a:pathLst>
                  <a:path w="309880" h="215265">
                    <a:moveTo>
                      <a:pt x="170129" y="0"/>
                    </a:moveTo>
                    <a:lnTo>
                      <a:pt x="0" y="0"/>
                    </a:lnTo>
                    <a:lnTo>
                      <a:pt x="139153" y="215011"/>
                    </a:lnTo>
                    <a:lnTo>
                      <a:pt x="309270" y="215011"/>
                    </a:lnTo>
                    <a:lnTo>
                      <a:pt x="17012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41" name="그룹 40"/>
            <p:cNvGrpSpPr/>
            <p:nvPr/>
          </p:nvGrpSpPr>
          <p:grpSpPr>
            <a:xfrm>
              <a:off x="2251881" y="10639047"/>
              <a:ext cx="12378519" cy="333753"/>
              <a:chOff x="2225741" y="10541561"/>
              <a:chExt cx="5334635" cy="150843"/>
            </a:xfrm>
          </p:grpSpPr>
          <p:sp>
            <p:nvSpPr>
              <p:cNvPr id="42" name="bg object 16"/>
              <p:cNvSpPr/>
              <p:nvPr/>
            </p:nvSpPr>
            <p:spPr>
              <a:xfrm>
                <a:off x="2225741" y="10541561"/>
                <a:ext cx="5334635" cy="150495"/>
              </a:xfrm>
              <a:custGeom>
                <a:avLst/>
                <a:gdLst/>
                <a:ahLst/>
                <a:cxnLst/>
                <a:rect l="l" t="t" r="r" b="b"/>
                <a:pathLst>
                  <a:path w="5334634" h="150495">
                    <a:moveTo>
                      <a:pt x="5334254" y="0"/>
                    </a:moveTo>
                    <a:lnTo>
                      <a:pt x="0" y="0"/>
                    </a:lnTo>
                    <a:lnTo>
                      <a:pt x="97358" y="150444"/>
                    </a:lnTo>
                    <a:lnTo>
                      <a:pt x="5334254" y="150444"/>
                    </a:lnTo>
                    <a:lnTo>
                      <a:pt x="5334254" y="0"/>
                    </a:lnTo>
                    <a:close/>
                  </a:path>
                </a:pathLst>
              </a:custGeom>
              <a:solidFill>
                <a:srgbClr val="003E7E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3" name="bg object 17"/>
              <p:cNvSpPr/>
              <p:nvPr/>
            </p:nvSpPr>
            <p:spPr>
              <a:xfrm>
                <a:off x="6819092" y="10542544"/>
                <a:ext cx="356870" cy="149860"/>
              </a:xfrm>
              <a:custGeom>
                <a:avLst/>
                <a:gdLst/>
                <a:ahLst/>
                <a:cxnLst/>
                <a:rect l="l" t="t" r="r" b="b"/>
                <a:pathLst>
                  <a:path w="356870" h="149859">
                    <a:moveTo>
                      <a:pt x="259880" y="0"/>
                    </a:moveTo>
                    <a:lnTo>
                      <a:pt x="0" y="0"/>
                    </a:lnTo>
                    <a:lnTo>
                      <a:pt x="96723" y="149453"/>
                    </a:lnTo>
                    <a:lnTo>
                      <a:pt x="356603" y="149453"/>
                    </a:lnTo>
                    <a:lnTo>
                      <a:pt x="259880" y="0"/>
                    </a:lnTo>
                    <a:close/>
                  </a:path>
                </a:pathLst>
              </a:custGeom>
              <a:solidFill>
                <a:srgbClr val="B5111A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sp>
        <p:nvSpPr>
          <p:cNvPr id="48" name="Text 22"/>
          <p:cNvSpPr/>
          <p:nvPr/>
        </p:nvSpPr>
        <p:spPr>
          <a:xfrm>
            <a:off x="10556017" y="8863038"/>
            <a:ext cx="283011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오진석</a:t>
            </a:r>
            <a:r>
              <a:rPr lang="en-US" sz="155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📞</a:t>
            </a: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 02-970-9247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✉</a:t>
            </a:r>
            <a:r>
              <a:rPr lang="en-US" sz="1550" dirty="0">
                <a:solidFill>
                  <a:srgbClr val="1E30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</a:rPr>
              <a:t> </a:t>
            </a:r>
            <a:r>
              <a:rPr lang="en-US" sz="1550" u="sng" dirty="0">
                <a:solidFill>
                  <a:srgbClr val="0540AD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Instrument Sans Medium" pitchFamily="34" charset="-12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95527@seoultech.ac.kr</a:t>
            </a:r>
            <a:endParaRPr lang="en-US" sz="155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4107</TotalTime>
  <Words>475</Words>
  <Application>Microsoft Office PowerPoint</Application>
  <PresentationFormat>사용자 지정</PresentationFormat>
  <Paragraphs>103</Paragraphs>
  <Slides>6</Slides>
  <Notes>6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</vt:i4>
      </vt:variant>
    </vt:vector>
  </HeadingPairs>
  <TitlesOfParts>
    <vt:vector size="13" baseType="lpstr">
      <vt:lpstr>Instrument Sans Semi Bold</vt:lpstr>
      <vt:lpstr>맑은 고딕</vt:lpstr>
      <vt:lpstr>Instrument Sans Medium</vt:lpstr>
      <vt:lpstr>Instrument Sans Light</vt:lpstr>
      <vt:lpstr>나눔바른고딕</vt:lpstr>
      <vt:lpstr>Arial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subject/>
  <dc:creator>user</dc:creator>
  <cp:lastModifiedBy>user</cp:lastModifiedBy>
  <cp:revision>13</cp:revision>
  <dcterms:created xsi:type="dcterms:W3CDTF">2026-02-06T03:28:08Z</dcterms:created>
  <dcterms:modified xsi:type="dcterms:W3CDTF">2026-02-08T23:57:30Z</dcterms:modified>
</cp:coreProperties>
</file>