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4630400" cy="10972800"/>
  <p:notesSz cx="10972800" cy="14630400"/>
  <p:embeddedFontLst>
    <p:embeddedFont>
      <p:font typeface="Instrument Sans Semi Bold" panose="020B0600000101010101" charset="0"/>
      <p:regular r:id="rId9"/>
    </p:embeddedFont>
    <p:embeddedFont>
      <p:font typeface="맑은 고딕" panose="020B0503020000020004" pitchFamily="50" charset="-127"/>
      <p:regular r:id="rId10"/>
      <p:bold r:id="rId11"/>
    </p:embeddedFont>
    <p:embeddedFont>
      <p:font typeface="Instrument Sans Medium" panose="020B0600000101010101" charset="0"/>
      <p:regular r:id="rId12"/>
    </p:embeddedFont>
    <p:embeddedFont>
      <p:font typeface="나눔바른고딕" panose="020B0603020101020101" pitchFamily="50" charset="-127"/>
      <p:regular r:id="rId13"/>
      <p:bold r:id="rId1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5" d="100"/>
          <a:sy n="55" d="100"/>
        </p:scale>
        <p:origin x="90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516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woongjin@seoultech.ac.kr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95527@seoultech.ac.k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4" y="-476"/>
            <a:ext cx="14631668" cy="1097375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45424" y="3514249"/>
            <a:ext cx="739592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altLang="ko-KR" sz="3900" b="1" dirty="0" smtClean="0">
                <a:solidFill>
                  <a:schemeClr val="accent5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[</a:t>
            </a:r>
            <a:r>
              <a:rPr lang="ko-KR" altLang="en-US" sz="3900" b="1" dirty="0" err="1" smtClean="0">
                <a:solidFill>
                  <a:schemeClr val="accent5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세아베스틸</a:t>
            </a:r>
            <a:r>
              <a:rPr lang="en-US" altLang="ko-KR" sz="3900" b="1" dirty="0" smtClean="0">
                <a:solidFill>
                  <a:schemeClr val="accent5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]</a:t>
            </a:r>
            <a:r>
              <a:rPr lang="ko-KR" altLang="en-US" sz="3900" b="1" dirty="0" smtClean="0">
                <a:solidFill>
                  <a:schemeClr val="accent5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 </a:t>
            </a:r>
            <a:r>
              <a:rPr lang="en-US" sz="3900" b="1" dirty="0" err="1" smtClean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특허</a:t>
            </a:r>
            <a:r>
              <a:rPr lang="en-US" sz="3900" b="1" dirty="0" smtClean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 </a:t>
            </a:r>
            <a:r>
              <a:rPr lang="en-US" sz="3900" b="1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기술 </a:t>
            </a:r>
            <a:r>
              <a:rPr lang="en-US" sz="3900" b="1" dirty="0" err="1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매각·</a:t>
            </a:r>
            <a:r>
              <a:rPr lang="en-US" sz="3900" b="1" dirty="0" err="1" smtClean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라이</a:t>
            </a:r>
            <a:r>
              <a:rPr lang="ko-KR" altLang="en-US" sz="3900" b="1" dirty="0" smtClean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센</a:t>
            </a:r>
            <a:r>
              <a:rPr lang="en-US" sz="3900" b="1" dirty="0" smtClean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스 </a:t>
            </a:r>
            <a:r>
              <a:rPr lang="en-US" sz="3900" b="1" dirty="0" err="1" smtClean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제안</a:t>
            </a:r>
            <a:endParaRPr lang="en-US" sz="39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Text 1"/>
          <p:cNvSpPr/>
          <p:nvPr/>
        </p:nvSpPr>
        <p:spPr>
          <a:xfrm>
            <a:off x="2745424" y="4431983"/>
            <a:ext cx="8453676" cy="1711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국부적 필터링을 적용한</a:t>
            </a:r>
            <a:endParaRPr lang="en-US" sz="535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indent="0" algn="l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마이크로셀룰러 구조 열교환기</a:t>
            </a:r>
            <a:endParaRPr lang="en-US" sz="535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" name="Text 2"/>
          <p:cNvSpPr/>
          <p:nvPr/>
        </p:nvSpPr>
        <p:spPr>
          <a:xfrm>
            <a:off x="2745424" y="6441281"/>
            <a:ext cx="93852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등록특허: </a:t>
            </a:r>
            <a:r>
              <a:rPr lang="en-US" sz="240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KR 10-2669429</a:t>
            </a:r>
            <a:r>
              <a:rPr lang="en-US" sz="24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| 미국 패밀리: </a:t>
            </a:r>
            <a:r>
              <a:rPr lang="en-US" sz="240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US 2023-18286389 A</a:t>
            </a:r>
            <a:endParaRPr lang="en-US" sz="2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" name="Text 3"/>
          <p:cNvSpPr/>
          <p:nvPr/>
        </p:nvSpPr>
        <p:spPr>
          <a:xfrm>
            <a:off x="2745425" y="7061478"/>
            <a:ext cx="8453676" cy="344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100"/>
              </a:lnSpc>
              <a:buNone/>
            </a:pPr>
            <a:r>
              <a:rPr lang="en-US" sz="24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서울과학기술대학교 산학협력단</a:t>
            </a:r>
            <a:endParaRPr lang="en-US" sz="2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" name="object 3"/>
          <p:cNvSpPr/>
          <p:nvPr/>
        </p:nvSpPr>
        <p:spPr>
          <a:xfrm>
            <a:off x="0" y="0"/>
            <a:ext cx="14630400" cy="1160060"/>
          </a:xfrm>
          <a:custGeom>
            <a:avLst/>
            <a:gdLst/>
            <a:ahLst/>
            <a:cxnLst/>
            <a:rect l="l" t="t" r="r" b="b"/>
            <a:pathLst>
              <a:path w="7560309" h="792480">
                <a:moveTo>
                  <a:pt x="7559992" y="0"/>
                </a:moveTo>
                <a:lnTo>
                  <a:pt x="0" y="0"/>
                </a:lnTo>
                <a:lnTo>
                  <a:pt x="0" y="791997"/>
                </a:lnTo>
                <a:lnTo>
                  <a:pt x="7559992" y="791997"/>
                </a:lnTo>
                <a:lnTo>
                  <a:pt x="7559992" y="0"/>
                </a:lnTo>
                <a:close/>
              </a:path>
            </a:pathLst>
          </a:custGeom>
          <a:solidFill>
            <a:srgbClr val="003E7E"/>
          </a:solidFill>
        </p:spPr>
        <p:txBody>
          <a:bodyPr wrap="square" lIns="0" tIns="0" rIns="0" bIns="0" rtlCol="0"/>
          <a:lstStyle/>
          <a:p>
            <a:endParaRPr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10495433" y="750847"/>
            <a:ext cx="483870" cy="396240"/>
          </a:xfrm>
          <a:custGeom>
            <a:avLst/>
            <a:gdLst/>
            <a:ahLst/>
            <a:cxnLst/>
            <a:rect l="l" t="t" r="r" b="b"/>
            <a:pathLst>
              <a:path w="483870" h="396240">
                <a:moveTo>
                  <a:pt x="231317" y="0"/>
                </a:moveTo>
                <a:lnTo>
                  <a:pt x="0" y="0"/>
                </a:lnTo>
                <a:lnTo>
                  <a:pt x="254444" y="395998"/>
                </a:lnTo>
                <a:lnTo>
                  <a:pt x="483489" y="395998"/>
                </a:lnTo>
                <a:lnTo>
                  <a:pt x="231317" y="0"/>
                </a:lnTo>
                <a:close/>
              </a:path>
            </a:pathLst>
          </a:custGeom>
          <a:solidFill>
            <a:srgbClr val="B5111A"/>
          </a:solidFill>
        </p:spPr>
        <p:txBody>
          <a:bodyPr wrap="square" lIns="0" tIns="0" rIns="0" bIns="0" rtlCol="0"/>
          <a:lstStyle/>
          <a:p>
            <a:endParaRPr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9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0782" y="368656"/>
            <a:ext cx="4505618" cy="445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3483EC-76CC-4D7D-9E8E-8B813BD68CA4}"/>
              </a:ext>
            </a:extLst>
          </p:cNvPr>
          <p:cNvSpPr txBox="1"/>
          <p:nvPr/>
        </p:nvSpPr>
        <p:spPr>
          <a:xfrm>
            <a:off x="10997646" y="717684"/>
            <a:ext cx="3428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기계시스템디자인공학과 </a:t>
            </a:r>
            <a:r>
              <a:rPr lang="ko-KR" altLang="en-US" sz="20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박근</a:t>
            </a:r>
            <a:r>
              <a:rPr lang="ko-KR" altLang="en-US" sz="1600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교수</a:t>
            </a:r>
            <a:endParaRPr lang="ko-KR" altLang="en-US" sz="16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2251881" y="10639047"/>
            <a:ext cx="12378519" cy="333753"/>
            <a:chOff x="2225741" y="10541561"/>
            <a:chExt cx="5334635" cy="150843"/>
          </a:xfrm>
        </p:grpSpPr>
        <p:sp>
          <p:nvSpPr>
            <p:cNvPr id="12" name="bg object 16"/>
            <p:cNvSpPr/>
            <p:nvPr/>
          </p:nvSpPr>
          <p:spPr>
            <a:xfrm>
              <a:off x="2225741" y="10541561"/>
              <a:ext cx="5334635" cy="150495"/>
            </a:xfrm>
            <a:custGeom>
              <a:avLst/>
              <a:gdLst/>
              <a:ahLst/>
              <a:cxnLst/>
              <a:rect l="l" t="t" r="r" b="b"/>
              <a:pathLst>
                <a:path w="5334634" h="150495">
                  <a:moveTo>
                    <a:pt x="5334254" y="0"/>
                  </a:moveTo>
                  <a:lnTo>
                    <a:pt x="0" y="0"/>
                  </a:lnTo>
                  <a:lnTo>
                    <a:pt x="97358" y="150444"/>
                  </a:lnTo>
                  <a:lnTo>
                    <a:pt x="5334254" y="150444"/>
                  </a:lnTo>
                  <a:lnTo>
                    <a:pt x="5334254" y="0"/>
                  </a:lnTo>
                  <a:close/>
                </a:path>
              </a:pathLst>
            </a:custGeom>
            <a:solidFill>
              <a:srgbClr val="003E7E"/>
            </a:solidFill>
          </p:spPr>
          <p:txBody>
            <a:bodyPr wrap="square" lIns="0" tIns="0" rIns="0" bIns="0" rtlCol="0"/>
            <a:lstStyle/>
            <a:p>
              <a:endParaRPr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3" name="bg object 17"/>
            <p:cNvSpPr/>
            <p:nvPr/>
          </p:nvSpPr>
          <p:spPr>
            <a:xfrm>
              <a:off x="6819092" y="10542544"/>
              <a:ext cx="356870" cy="149860"/>
            </a:xfrm>
            <a:custGeom>
              <a:avLst/>
              <a:gdLst/>
              <a:ahLst/>
              <a:cxnLst/>
              <a:rect l="l" t="t" r="r" b="b"/>
              <a:pathLst>
                <a:path w="356870" h="149859">
                  <a:moveTo>
                    <a:pt x="259880" y="0"/>
                  </a:moveTo>
                  <a:lnTo>
                    <a:pt x="0" y="0"/>
                  </a:lnTo>
                  <a:lnTo>
                    <a:pt x="96723" y="149453"/>
                  </a:lnTo>
                  <a:lnTo>
                    <a:pt x="356603" y="149453"/>
                  </a:lnTo>
                  <a:lnTo>
                    <a:pt x="259880" y="0"/>
                  </a:lnTo>
                  <a:close/>
                </a:path>
              </a:pathLst>
            </a:custGeom>
            <a:solidFill>
              <a:srgbClr val="B5111A"/>
            </a:solidFill>
          </p:spPr>
          <p:txBody>
            <a:bodyPr wrap="square" lIns="0" tIns="0" rIns="0" bIns="0" rtlCol="0"/>
            <a:lstStyle/>
            <a:p>
              <a:endParaRPr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14" name="object 7"/>
          <p:cNvSpPr/>
          <p:nvPr/>
        </p:nvSpPr>
        <p:spPr>
          <a:xfrm>
            <a:off x="0" y="15108"/>
            <a:ext cx="198120" cy="306070"/>
          </a:xfrm>
          <a:custGeom>
            <a:avLst/>
            <a:gdLst/>
            <a:ahLst/>
            <a:cxnLst/>
            <a:rect l="l" t="t" r="r" b="b"/>
            <a:pathLst>
              <a:path w="198120" h="306070">
                <a:moveTo>
                  <a:pt x="0" y="0"/>
                </a:moveTo>
                <a:lnTo>
                  <a:pt x="0" y="305859"/>
                </a:lnTo>
                <a:lnTo>
                  <a:pt x="197943" y="305859"/>
                </a:lnTo>
                <a:lnTo>
                  <a:pt x="0" y="0"/>
                </a:lnTo>
                <a:close/>
              </a:path>
            </a:pathLst>
          </a:custGeom>
          <a:solidFill>
            <a:srgbClr val="B5111A"/>
          </a:solidFill>
        </p:spPr>
        <p:txBody>
          <a:bodyPr wrap="square" lIns="0" tIns="0" rIns="0" bIns="0" rtlCol="0"/>
          <a:lstStyle/>
          <a:p>
            <a:endParaRPr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511860" y="814550"/>
            <a:ext cx="407034" cy="365760"/>
          </a:xfrm>
          <a:custGeom>
            <a:avLst/>
            <a:gdLst/>
            <a:ahLst/>
            <a:cxnLst/>
            <a:rect l="l" t="t" r="r" b="b"/>
            <a:pathLst>
              <a:path w="407034" h="365759">
                <a:moveTo>
                  <a:pt x="170129" y="0"/>
                </a:moveTo>
                <a:lnTo>
                  <a:pt x="0" y="0"/>
                </a:lnTo>
                <a:lnTo>
                  <a:pt x="236564" y="365531"/>
                </a:lnTo>
                <a:lnTo>
                  <a:pt x="406693" y="365531"/>
                </a:lnTo>
                <a:lnTo>
                  <a:pt x="1701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384048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2358526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기술 개요</a:t>
            </a:r>
            <a:endParaRPr lang="en-US" sz="39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Text 1"/>
          <p:cNvSpPr/>
          <p:nvPr/>
        </p:nvSpPr>
        <p:spPr>
          <a:xfrm>
            <a:off x="4451390" y="3767585"/>
            <a:ext cx="9385221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본 기술은 </a:t>
            </a:r>
            <a:r>
              <a:rPr lang="en-US" sz="195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TPMS(Triply Periodic Minimal Surface) 기반 마이크로셀룰러 구조 열교환기</a:t>
            </a:r>
            <a:r>
              <a:rPr lang="en-US" sz="19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에 관한 것으로, </a:t>
            </a:r>
            <a:r>
              <a:rPr lang="en-US" sz="195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전기로(EAF) 공정과 같이 고온·간헐적·오염물질 혼입 가능성이 높은 폐열 환경</a:t>
            </a:r>
            <a:r>
              <a:rPr lang="en-US" sz="19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에서도 유체 흐름을 </a:t>
            </a:r>
            <a:r>
              <a:rPr lang="en-US" sz="195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설계 단계에서 국부적으로 제어</a:t>
            </a:r>
            <a:r>
              <a:rPr lang="en-US" sz="19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할 수 있도록 한 열관리 구조 기술입니다.</a:t>
            </a:r>
            <a:endParaRPr lang="en-US" sz="19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" name="Shape 2"/>
          <p:cNvSpPr/>
          <p:nvPr/>
        </p:nvSpPr>
        <p:spPr>
          <a:xfrm>
            <a:off x="4451390" y="5181691"/>
            <a:ext cx="2996089" cy="1771174"/>
          </a:xfrm>
          <a:prstGeom prst="roundRect">
            <a:avLst>
              <a:gd name="adj" fmla="val 10085"/>
            </a:avLst>
          </a:prstGeom>
          <a:solidFill>
            <a:srgbClr val="CEE6FD"/>
          </a:solidFill>
          <a:ln/>
        </p:spPr>
      </p:sp>
      <p:sp>
        <p:nvSpPr>
          <p:cNvPr id="6" name="Text 3"/>
          <p:cNvSpPr/>
          <p:nvPr/>
        </p:nvSpPr>
        <p:spPr>
          <a:xfrm>
            <a:off x="4649748" y="5380049"/>
            <a:ext cx="259937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부호거리장 기반 유로 제어</a:t>
            </a:r>
            <a:endParaRPr lang="en-US" sz="195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" name="Text 4"/>
          <p:cNvSpPr/>
          <p:nvPr/>
        </p:nvSpPr>
        <p:spPr>
          <a:xfrm>
            <a:off x="4649748" y="5881183"/>
            <a:ext cx="259937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Signed Distance Field </a:t>
            </a:r>
            <a:r>
              <a:rPr lang="en-US" sz="1550" dirty="0" err="1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기반</a:t>
            </a: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</a:t>
            </a:r>
            <a:endParaRPr lang="en-US" sz="1550" dirty="0" smtClean="0">
              <a:solidFill>
                <a:srgbClr val="1E3063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Instrument Sans Medium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 smtClean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유체</a:t>
            </a:r>
            <a:r>
              <a:rPr lang="en-US" sz="1550" dirty="0" smtClean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</a:t>
            </a: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흐름 제어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645837" y="5181691"/>
            <a:ext cx="2996208" cy="1771174"/>
          </a:xfrm>
          <a:prstGeom prst="roundRect">
            <a:avLst>
              <a:gd name="adj" fmla="val 10085"/>
            </a:avLst>
          </a:prstGeom>
          <a:solidFill>
            <a:srgbClr val="CEE6FD"/>
          </a:solidFill>
          <a:ln/>
        </p:spPr>
      </p:sp>
      <p:sp>
        <p:nvSpPr>
          <p:cNvPr id="9" name="Text 6"/>
          <p:cNvSpPr/>
          <p:nvPr/>
        </p:nvSpPr>
        <p:spPr>
          <a:xfrm>
            <a:off x="7844195" y="538004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국부적 필터링 구조</a:t>
            </a:r>
            <a:endParaRPr lang="en-US" sz="195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844195" y="5809269"/>
            <a:ext cx="259949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Local Filtering 구조 적용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10840402" y="5181691"/>
            <a:ext cx="2996208" cy="1771174"/>
          </a:xfrm>
          <a:prstGeom prst="roundRect">
            <a:avLst>
              <a:gd name="adj" fmla="val 10085"/>
            </a:avLst>
          </a:prstGeom>
          <a:solidFill>
            <a:srgbClr val="CEE6FD"/>
          </a:solidFill>
          <a:ln/>
        </p:spPr>
      </p:sp>
      <p:sp>
        <p:nvSpPr>
          <p:cNvPr id="12" name="Text 9"/>
          <p:cNvSpPr/>
          <p:nvPr/>
        </p:nvSpPr>
        <p:spPr>
          <a:xfrm>
            <a:off x="11038761" y="538004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설계 방식 혁신</a:t>
            </a:r>
            <a:endParaRPr lang="en-US" sz="195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1038761" y="5809269"/>
            <a:ext cx="259949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형상 변경 없이 기능을 부여하는 설계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4451390" y="7151223"/>
            <a:ext cx="9385221" cy="1143476"/>
          </a:xfrm>
          <a:prstGeom prst="roundRect">
            <a:avLst>
              <a:gd name="adj" fmla="val 15621"/>
            </a:avLst>
          </a:prstGeom>
          <a:solidFill>
            <a:srgbClr val="CEE6FD"/>
          </a:solidFill>
          <a:ln/>
        </p:spPr>
      </p:sp>
      <p:sp>
        <p:nvSpPr>
          <p:cNvPr id="15" name="Text 12"/>
          <p:cNvSpPr/>
          <p:nvPr/>
        </p:nvSpPr>
        <p:spPr>
          <a:xfrm>
            <a:off x="4649748" y="734958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고집적 모듈형 구조</a:t>
            </a:r>
            <a:endParaRPr lang="en-US" sz="19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4649748" y="7778801"/>
            <a:ext cx="89885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협소한 공간에 적용 가능한 열교환 구조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4451390" y="8517941"/>
            <a:ext cx="9385221" cy="1160740"/>
          </a:xfrm>
          <a:prstGeom prst="roundRect">
            <a:avLst>
              <a:gd name="adj" fmla="val 15389"/>
            </a:avLst>
          </a:prstGeom>
          <a:solidFill>
            <a:srgbClr val="B5DAFC"/>
          </a:solidFill>
          <a:ln/>
        </p:spPr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748" y="8813216"/>
            <a:ext cx="248007" cy="198358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5096113" y="8765829"/>
            <a:ext cx="85421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본 기술은 열교환기 "형상"이 아니라 고온 폐열을 어떻게 '회수·제어·안정화'할 것인가에 대한 설계 </a:t>
            </a:r>
            <a:r>
              <a:rPr lang="en-US" sz="1600" b="1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방법</a:t>
            </a:r>
            <a:r>
              <a:rPr lang="en-US" sz="16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Instrument Sans Medium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1600" b="1" dirty="0" err="1" smtClean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자체를</a:t>
            </a:r>
            <a:r>
              <a:rPr lang="en-US" sz="1600" b="1" dirty="0" smtClean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특허화한 기술입니다.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0" y="11"/>
            <a:ext cx="14630400" cy="10972789"/>
            <a:chOff x="0" y="11"/>
            <a:chExt cx="14630400" cy="10972789"/>
          </a:xfrm>
        </p:grpSpPr>
        <p:grpSp>
          <p:nvGrpSpPr>
            <p:cNvPr id="21" name="object 2"/>
            <p:cNvGrpSpPr/>
            <p:nvPr/>
          </p:nvGrpSpPr>
          <p:grpSpPr>
            <a:xfrm>
              <a:off x="0" y="11"/>
              <a:ext cx="14630400" cy="10972789"/>
              <a:chOff x="0" y="11"/>
              <a:chExt cx="7560309" cy="10972789"/>
            </a:xfrm>
          </p:grpSpPr>
          <p:sp>
            <p:nvSpPr>
              <p:cNvPr id="25" name="object 3"/>
              <p:cNvSpPr/>
              <p:nvPr/>
            </p:nvSpPr>
            <p:spPr>
              <a:xfrm>
                <a:off x="0" y="394297"/>
                <a:ext cx="229923" cy="10578503"/>
              </a:xfrm>
              <a:custGeom>
                <a:avLst/>
                <a:gdLst/>
                <a:ahLst/>
                <a:cxnLst/>
                <a:rect l="l" t="t" r="r" b="b"/>
                <a:pathLst>
                  <a:path w="467359" h="10297795">
                    <a:moveTo>
                      <a:pt x="466775" y="0"/>
                    </a:moveTo>
                    <a:lnTo>
                      <a:pt x="0" y="0"/>
                    </a:lnTo>
                    <a:lnTo>
                      <a:pt x="0" y="10297706"/>
                    </a:lnTo>
                    <a:lnTo>
                      <a:pt x="466775" y="10297706"/>
                    </a:lnTo>
                    <a:lnTo>
                      <a:pt x="466775" y="0"/>
                    </a:lnTo>
                    <a:close/>
                  </a:path>
                </a:pathLst>
              </a:custGeom>
              <a:solidFill>
                <a:srgbClr val="D1D3D4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6" name="object 4"/>
              <p:cNvSpPr/>
              <p:nvPr/>
            </p:nvSpPr>
            <p:spPr>
              <a:xfrm>
                <a:off x="0" y="11"/>
                <a:ext cx="7560309" cy="780405"/>
              </a:xfrm>
              <a:custGeom>
                <a:avLst/>
                <a:gdLst/>
                <a:ahLst/>
                <a:cxnLst/>
                <a:rect l="l" t="t" r="r" b="b"/>
                <a:pathLst>
                  <a:path w="7560309" h="396240">
                    <a:moveTo>
                      <a:pt x="7559992" y="0"/>
                    </a:moveTo>
                    <a:lnTo>
                      <a:pt x="0" y="0"/>
                    </a:lnTo>
                    <a:lnTo>
                      <a:pt x="0" y="395998"/>
                    </a:lnTo>
                    <a:lnTo>
                      <a:pt x="7559992" y="395998"/>
                    </a:lnTo>
                    <a:lnTo>
                      <a:pt x="7559992" y="0"/>
                    </a:lnTo>
                    <a:close/>
                  </a:path>
                </a:pathLst>
              </a:custGeom>
              <a:solidFill>
                <a:srgbClr val="003E7E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7" name="object 5"/>
              <p:cNvSpPr/>
              <p:nvPr/>
            </p:nvSpPr>
            <p:spPr>
              <a:xfrm>
                <a:off x="0" y="12"/>
                <a:ext cx="1216660" cy="396240"/>
              </a:xfrm>
              <a:custGeom>
                <a:avLst/>
                <a:gdLst/>
                <a:ahLst/>
                <a:cxnLst/>
                <a:rect l="l" t="t" r="r" b="b"/>
                <a:pathLst>
                  <a:path w="1216660" h="396240">
                    <a:moveTo>
                      <a:pt x="251117" y="72834"/>
                    </a:moveTo>
                    <a:lnTo>
                      <a:pt x="203987" y="0"/>
                    </a:lnTo>
                    <a:lnTo>
                      <a:pt x="0" y="0"/>
                    </a:lnTo>
                    <a:lnTo>
                      <a:pt x="0" y="72834"/>
                    </a:lnTo>
                    <a:lnTo>
                      <a:pt x="251117" y="72834"/>
                    </a:lnTo>
                    <a:close/>
                  </a:path>
                  <a:path w="1216660" h="396240">
                    <a:moveTo>
                      <a:pt x="1216634" y="395998"/>
                    </a:moveTo>
                    <a:lnTo>
                      <a:pt x="960348" y="0"/>
                    </a:lnTo>
                    <a:lnTo>
                      <a:pt x="734771" y="0"/>
                    </a:lnTo>
                    <a:lnTo>
                      <a:pt x="991057" y="395998"/>
                    </a:lnTo>
                    <a:lnTo>
                      <a:pt x="1216634" y="395998"/>
                    </a:lnTo>
                    <a:close/>
                  </a:path>
                </a:pathLst>
              </a:custGeom>
              <a:solidFill>
                <a:srgbClr val="B5111A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8" name="object 6"/>
              <p:cNvSpPr/>
              <p:nvPr/>
            </p:nvSpPr>
            <p:spPr>
              <a:xfrm>
                <a:off x="327172" y="180998"/>
                <a:ext cx="309880" cy="215265"/>
              </a:xfrm>
              <a:custGeom>
                <a:avLst/>
                <a:gdLst/>
                <a:ahLst/>
                <a:cxnLst/>
                <a:rect l="l" t="t" r="r" b="b"/>
                <a:pathLst>
                  <a:path w="309880" h="215265">
                    <a:moveTo>
                      <a:pt x="170129" y="0"/>
                    </a:moveTo>
                    <a:lnTo>
                      <a:pt x="0" y="0"/>
                    </a:lnTo>
                    <a:lnTo>
                      <a:pt x="139153" y="215011"/>
                    </a:lnTo>
                    <a:lnTo>
                      <a:pt x="309270" y="215011"/>
                    </a:lnTo>
                    <a:lnTo>
                      <a:pt x="1701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2251881" y="10639047"/>
              <a:ext cx="12378519" cy="333753"/>
              <a:chOff x="2225741" y="10541561"/>
              <a:chExt cx="5334635" cy="150843"/>
            </a:xfrm>
          </p:grpSpPr>
          <p:sp>
            <p:nvSpPr>
              <p:cNvPr id="23" name="bg object 16"/>
              <p:cNvSpPr/>
              <p:nvPr/>
            </p:nvSpPr>
            <p:spPr>
              <a:xfrm>
                <a:off x="2225741" y="10541561"/>
                <a:ext cx="5334635" cy="150495"/>
              </a:xfrm>
              <a:custGeom>
                <a:avLst/>
                <a:gdLst/>
                <a:ahLst/>
                <a:cxnLst/>
                <a:rect l="l" t="t" r="r" b="b"/>
                <a:pathLst>
                  <a:path w="5334634" h="150495">
                    <a:moveTo>
                      <a:pt x="5334254" y="0"/>
                    </a:moveTo>
                    <a:lnTo>
                      <a:pt x="0" y="0"/>
                    </a:lnTo>
                    <a:lnTo>
                      <a:pt x="97358" y="150444"/>
                    </a:lnTo>
                    <a:lnTo>
                      <a:pt x="5334254" y="150444"/>
                    </a:lnTo>
                    <a:lnTo>
                      <a:pt x="5334254" y="0"/>
                    </a:lnTo>
                    <a:close/>
                  </a:path>
                </a:pathLst>
              </a:custGeom>
              <a:solidFill>
                <a:srgbClr val="003E7E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4" name="bg object 17"/>
              <p:cNvSpPr/>
              <p:nvPr/>
            </p:nvSpPr>
            <p:spPr>
              <a:xfrm>
                <a:off x="6819092" y="10542544"/>
                <a:ext cx="356870" cy="149860"/>
              </a:xfrm>
              <a:custGeom>
                <a:avLst/>
                <a:gdLst/>
                <a:ahLst/>
                <a:cxnLst/>
                <a:rect l="l" t="t" r="r" b="b"/>
                <a:pathLst>
                  <a:path w="356870" h="149859">
                    <a:moveTo>
                      <a:pt x="259880" y="0"/>
                    </a:moveTo>
                    <a:lnTo>
                      <a:pt x="0" y="0"/>
                    </a:lnTo>
                    <a:lnTo>
                      <a:pt x="96723" y="149453"/>
                    </a:lnTo>
                    <a:lnTo>
                      <a:pt x="356603" y="149453"/>
                    </a:lnTo>
                    <a:lnTo>
                      <a:pt x="259880" y="0"/>
                    </a:lnTo>
                    <a:close/>
                  </a:path>
                </a:pathLst>
              </a:custGeom>
              <a:solidFill>
                <a:srgbClr val="B5111A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pic>
        <p:nvPicPr>
          <p:cNvPr id="29" name="그림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8497" y="1497349"/>
            <a:ext cx="2287300" cy="2121408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1345" y="1653466"/>
            <a:ext cx="2754321" cy="183991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71241"/>
            <a:ext cx="475406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시장 문제 및 해결 방안</a:t>
            </a:r>
            <a:endParaRPr lang="en-US" sz="39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1" y="3764756"/>
            <a:ext cx="285239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FF5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기존 문제</a:t>
            </a:r>
            <a:endParaRPr lang="en-US" sz="23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4335185"/>
            <a:ext cx="601644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세아베스틸이 참여한 민간R&amp;D협의체 전략보고서에 따르면, 전기로(EAF) 공정에서 발생하는 </a:t>
            </a:r>
            <a:r>
              <a:rPr lang="en-US" sz="160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1,500℃ 이상의 고온 폐열</a:t>
            </a: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은 다음과 같은 이유로 대부분 활용되지 못하고 있습니다.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5466398"/>
            <a:ext cx="6016443" cy="15877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고온 폐열 발생의 </a:t>
            </a:r>
            <a:r>
              <a:rPr lang="en-US" sz="160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간헐성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슬래그·분진 등 </a:t>
            </a:r>
            <a:r>
              <a:rPr lang="en-US" sz="160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오염물질 혼입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다이옥신 등 </a:t>
            </a:r>
            <a:r>
              <a:rPr lang="en-US" sz="160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환경·안전 리스크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기존 설비 대비 </a:t>
            </a:r>
            <a:r>
              <a:rPr lang="en-US" sz="160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공간 제약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고집적 시스템 적용 시 </a:t>
            </a:r>
            <a:r>
              <a:rPr lang="en-US" sz="160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압력강하 및 유동 불안정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7328346"/>
            <a:ext cx="60164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그 결과, 전기로 폐열 활용률은 </a:t>
            </a:r>
            <a:r>
              <a:rPr lang="en-US" sz="160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20% 내외에 불과</a:t>
            </a: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하며, 실질적인 고온 폐열 회수·저장·변환 시스템 구축에 한계가 존재합니다.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" name="Shape 5"/>
          <p:cNvSpPr/>
          <p:nvPr/>
        </p:nvSpPr>
        <p:spPr>
          <a:xfrm>
            <a:off x="7421999" y="3566397"/>
            <a:ext cx="6290229" cy="4397027"/>
          </a:xfrm>
          <a:prstGeom prst="roundRect">
            <a:avLst>
              <a:gd name="adj" fmla="val 6007"/>
            </a:avLst>
          </a:prstGeom>
          <a:solidFill>
            <a:srgbClr val="84C1FA"/>
          </a:solidFill>
          <a:ln/>
        </p:spPr>
      </p:sp>
      <p:sp>
        <p:nvSpPr>
          <p:cNvPr id="8" name="Text 6"/>
          <p:cNvSpPr/>
          <p:nvPr/>
        </p:nvSpPr>
        <p:spPr>
          <a:xfrm>
            <a:off x="7620358" y="3764756"/>
            <a:ext cx="285239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해결 방안</a:t>
            </a:r>
            <a:endParaRPr lang="en-US" sz="23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Text 7"/>
          <p:cNvSpPr/>
          <p:nvPr/>
        </p:nvSpPr>
        <p:spPr>
          <a:xfrm>
            <a:off x="7620357" y="4335185"/>
            <a:ext cx="591012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본 특허의 접근 방식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620357" y="4831318"/>
            <a:ext cx="5910123" cy="1270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열교환기 구조 자체는 유지합니다.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고온 폐열 유체의 흐름만 </a:t>
            </a:r>
            <a:r>
              <a:rPr lang="en-US" sz="160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국부적으로 제어합니다.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오염·간헐 조건에서도 </a:t>
            </a:r>
            <a:r>
              <a:rPr lang="en-US" sz="160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유동 안정성을 확보합니다.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협소한 산업 현장에 적용 가능한 </a:t>
            </a:r>
            <a:r>
              <a:rPr lang="en-US" sz="160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고집적·모듈형 설계가 가능합니다.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620357" y="6280148"/>
            <a:ext cx="5910123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고온 폐열을 "많이 받는 구조"가 아니라 "안정적으로 다루는 구조"로 전환합니다.</a:t>
            </a:r>
            <a:endParaRPr lang="en-US" sz="19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11"/>
            <a:ext cx="14630400" cy="10972789"/>
            <a:chOff x="0" y="11"/>
            <a:chExt cx="14630400" cy="10972789"/>
          </a:xfrm>
        </p:grpSpPr>
        <p:grpSp>
          <p:nvGrpSpPr>
            <p:cNvPr id="13" name="object 2"/>
            <p:cNvGrpSpPr/>
            <p:nvPr/>
          </p:nvGrpSpPr>
          <p:grpSpPr>
            <a:xfrm>
              <a:off x="0" y="11"/>
              <a:ext cx="14630400" cy="10972789"/>
              <a:chOff x="0" y="11"/>
              <a:chExt cx="7560309" cy="10972789"/>
            </a:xfrm>
          </p:grpSpPr>
          <p:sp>
            <p:nvSpPr>
              <p:cNvPr id="17" name="object 3"/>
              <p:cNvSpPr/>
              <p:nvPr/>
            </p:nvSpPr>
            <p:spPr>
              <a:xfrm>
                <a:off x="0" y="394297"/>
                <a:ext cx="229923" cy="10578503"/>
              </a:xfrm>
              <a:custGeom>
                <a:avLst/>
                <a:gdLst/>
                <a:ahLst/>
                <a:cxnLst/>
                <a:rect l="l" t="t" r="r" b="b"/>
                <a:pathLst>
                  <a:path w="467359" h="10297795">
                    <a:moveTo>
                      <a:pt x="466775" y="0"/>
                    </a:moveTo>
                    <a:lnTo>
                      <a:pt x="0" y="0"/>
                    </a:lnTo>
                    <a:lnTo>
                      <a:pt x="0" y="10297706"/>
                    </a:lnTo>
                    <a:lnTo>
                      <a:pt x="466775" y="10297706"/>
                    </a:lnTo>
                    <a:lnTo>
                      <a:pt x="466775" y="0"/>
                    </a:lnTo>
                    <a:close/>
                  </a:path>
                </a:pathLst>
              </a:custGeom>
              <a:solidFill>
                <a:srgbClr val="D1D3D4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" name="object 4"/>
              <p:cNvSpPr/>
              <p:nvPr/>
            </p:nvSpPr>
            <p:spPr>
              <a:xfrm>
                <a:off x="0" y="11"/>
                <a:ext cx="7560309" cy="780405"/>
              </a:xfrm>
              <a:custGeom>
                <a:avLst/>
                <a:gdLst/>
                <a:ahLst/>
                <a:cxnLst/>
                <a:rect l="l" t="t" r="r" b="b"/>
                <a:pathLst>
                  <a:path w="7560309" h="396240">
                    <a:moveTo>
                      <a:pt x="7559992" y="0"/>
                    </a:moveTo>
                    <a:lnTo>
                      <a:pt x="0" y="0"/>
                    </a:lnTo>
                    <a:lnTo>
                      <a:pt x="0" y="395998"/>
                    </a:lnTo>
                    <a:lnTo>
                      <a:pt x="7559992" y="395998"/>
                    </a:lnTo>
                    <a:lnTo>
                      <a:pt x="7559992" y="0"/>
                    </a:lnTo>
                    <a:close/>
                  </a:path>
                </a:pathLst>
              </a:custGeom>
              <a:solidFill>
                <a:srgbClr val="003E7E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9" name="object 5"/>
              <p:cNvSpPr/>
              <p:nvPr/>
            </p:nvSpPr>
            <p:spPr>
              <a:xfrm>
                <a:off x="0" y="12"/>
                <a:ext cx="1216660" cy="396240"/>
              </a:xfrm>
              <a:custGeom>
                <a:avLst/>
                <a:gdLst/>
                <a:ahLst/>
                <a:cxnLst/>
                <a:rect l="l" t="t" r="r" b="b"/>
                <a:pathLst>
                  <a:path w="1216660" h="396240">
                    <a:moveTo>
                      <a:pt x="251117" y="72834"/>
                    </a:moveTo>
                    <a:lnTo>
                      <a:pt x="203987" y="0"/>
                    </a:lnTo>
                    <a:lnTo>
                      <a:pt x="0" y="0"/>
                    </a:lnTo>
                    <a:lnTo>
                      <a:pt x="0" y="72834"/>
                    </a:lnTo>
                    <a:lnTo>
                      <a:pt x="251117" y="72834"/>
                    </a:lnTo>
                    <a:close/>
                  </a:path>
                  <a:path w="1216660" h="396240">
                    <a:moveTo>
                      <a:pt x="1216634" y="395998"/>
                    </a:moveTo>
                    <a:lnTo>
                      <a:pt x="960348" y="0"/>
                    </a:lnTo>
                    <a:lnTo>
                      <a:pt x="734771" y="0"/>
                    </a:lnTo>
                    <a:lnTo>
                      <a:pt x="991057" y="395998"/>
                    </a:lnTo>
                    <a:lnTo>
                      <a:pt x="1216634" y="395998"/>
                    </a:lnTo>
                    <a:close/>
                  </a:path>
                </a:pathLst>
              </a:custGeom>
              <a:solidFill>
                <a:srgbClr val="B5111A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0" name="object 6"/>
              <p:cNvSpPr/>
              <p:nvPr/>
            </p:nvSpPr>
            <p:spPr>
              <a:xfrm>
                <a:off x="327172" y="180998"/>
                <a:ext cx="309880" cy="215265"/>
              </a:xfrm>
              <a:custGeom>
                <a:avLst/>
                <a:gdLst/>
                <a:ahLst/>
                <a:cxnLst/>
                <a:rect l="l" t="t" r="r" b="b"/>
                <a:pathLst>
                  <a:path w="309880" h="215265">
                    <a:moveTo>
                      <a:pt x="170129" y="0"/>
                    </a:moveTo>
                    <a:lnTo>
                      <a:pt x="0" y="0"/>
                    </a:lnTo>
                    <a:lnTo>
                      <a:pt x="139153" y="215011"/>
                    </a:lnTo>
                    <a:lnTo>
                      <a:pt x="309270" y="215011"/>
                    </a:lnTo>
                    <a:lnTo>
                      <a:pt x="1701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14" name="그룹 13"/>
            <p:cNvGrpSpPr/>
            <p:nvPr/>
          </p:nvGrpSpPr>
          <p:grpSpPr>
            <a:xfrm>
              <a:off x="2251881" y="10639047"/>
              <a:ext cx="12378519" cy="333753"/>
              <a:chOff x="2225741" y="10541561"/>
              <a:chExt cx="5334635" cy="150843"/>
            </a:xfrm>
          </p:grpSpPr>
          <p:sp>
            <p:nvSpPr>
              <p:cNvPr id="15" name="bg object 16"/>
              <p:cNvSpPr/>
              <p:nvPr/>
            </p:nvSpPr>
            <p:spPr>
              <a:xfrm>
                <a:off x="2225741" y="10541561"/>
                <a:ext cx="5334635" cy="150495"/>
              </a:xfrm>
              <a:custGeom>
                <a:avLst/>
                <a:gdLst/>
                <a:ahLst/>
                <a:cxnLst/>
                <a:rect l="l" t="t" r="r" b="b"/>
                <a:pathLst>
                  <a:path w="5334634" h="150495">
                    <a:moveTo>
                      <a:pt x="5334254" y="0"/>
                    </a:moveTo>
                    <a:lnTo>
                      <a:pt x="0" y="0"/>
                    </a:lnTo>
                    <a:lnTo>
                      <a:pt x="97358" y="150444"/>
                    </a:lnTo>
                    <a:lnTo>
                      <a:pt x="5334254" y="150444"/>
                    </a:lnTo>
                    <a:lnTo>
                      <a:pt x="5334254" y="0"/>
                    </a:lnTo>
                    <a:close/>
                  </a:path>
                </a:pathLst>
              </a:custGeom>
              <a:solidFill>
                <a:srgbClr val="003E7E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6" name="bg object 17"/>
              <p:cNvSpPr/>
              <p:nvPr/>
            </p:nvSpPr>
            <p:spPr>
              <a:xfrm>
                <a:off x="6819092" y="10542544"/>
                <a:ext cx="356870" cy="149860"/>
              </a:xfrm>
              <a:custGeom>
                <a:avLst/>
                <a:gdLst/>
                <a:ahLst/>
                <a:cxnLst/>
                <a:rect l="l" t="t" r="r" b="b"/>
                <a:pathLst>
                  <a:path w="356870" h="149859">
                    <a:moveTo>
                      <a:pt x="259880" y="0"/>
                    </a:moveTo>
                    <a:lnTo>
                      <a:pt x="0" y="0"/>
                    </a:lnTo>
                    <a:lnTo>
                      <a:pt x="96723" y="149453"/>
                    </a:lnTo>
                    <a:lnTo>
                      <a:pt x="356603" y="149453"/>
                    </a:lnTo>
                    <a:lnTo>
                      <a:pt x="259880" y="0"/>
                    </a:lnTo>
                    <a:close/>
                  </a:path>
                </a:pathLst>
              </a:custGeom>
              <a:solidFill>
                <a:srgbClr val="B5111A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80416"/>
            <a:ext cx="2947915" cy="1019161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92329" y="1131145"/>
            <a:ext cx="5757011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b="1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청구항 요약 및 기술 포인트</a:t>
            </a:r>
            <a:endParaRPr lang="en-US" sz="3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Text 1"/>
          <p:cNvSpPr/>
          <p:nvPr/>
        </p:nvSpPr>
        <p:spPr>
          <a:xfrm>
            <a:off x="4775102" y="2257476"/>
            <a:ext cx="3171283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청구항 1 요약</a:t>
            </a:r>
            <a:endParaRPr lang="en-US" sz="22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" name="Text 2"/>
          <p:cNvSpPr/>
          <p:nvPr/>
        </p:nvSpPr>
        <p:spPr>
          <a:xfrm>
            <a:off x="4775102" y="2879459"/>
            <a:ext cx="8155966" cy="735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"TPMS 구조의 부호거리장을 전이함수로 국부적으로 조절하여 고온 유체 흐름을 선택·차단·완화하는 열교환기입니다."</a:t>
            </a:r>
            <a:endParaRPr lang="en-US" sz="18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492328" y="1988871"/>
            <a:ext cx="45719" cy="1827371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7" name="Text 4"/>
          <p:cNvSpPr/>
          <p:nvPr/>
        </p:nvSpPr>
        <p:spPr>
          <a:xfrm>
            <a:off x="4492329" y="4084848"/>
            <a:ext cx="3171283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84C1FA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핵심</a:t>
            </a:r>
            <a:r>
              <a:rPr lang="en-US" sz="2200" dirty="0">
                <a:solidFill>
                  <a:srgbClr val="84C1FA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 </a:t>
            </a:r>
            <a:r>
              <a:rPr lang="en-US" sz="2200" dirty="0" err="1" smtClean="0">
                <a:solidFill>
                  <a:srgbClr val="84C1FA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구성입</a:t>
            </a:r>
            <a:endParaRPr lang="en-US" sz="22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492329" y="4706830"/>
            <a:ext cx="8473042" cy="1359088"/>
          </a:xfrm>
          <a:prstGeom prst="roundRect">
            <a:avLst>
              <a:gd name="adj" fmla="val 11499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4515189" y="4729690"/>
            <a:ext cx="845622" cy="1336228"/>
          </a:xfrm>
          <a:prstGeom prst="roundRect">
            <a:avLst>
              <a:gd name="adj" fmla="val 18864"/>
            </a:avLst>
          </a:prstGeom>
          <a:solidFill>
            <a:srgbClr val="CEE6FD"/>
          </a:solidFill>
          <a:ln/>
        </p:spPr>
      </p:sp>
      <p:sp>
        <p:nvSpPr>
          <p:cNvPr id="11" name="Text 7"/>
          <p:cNvSpPr/>
          <p:nvPr/>
        </p:nvSpPr>
        <p:spPr>
          <a:xfrm>
            <a:off x="5530288" y="4918166"/>
            <a:ext cx="2642735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선별 필터</a:t>
            </a:r>
            <a:endParaRPr lang="en-US" sz="18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448401" y="5320240"/>
            <a:ext cx="7164023" cy="588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고온 폐열 유체의 선택적 유입·유출이 가능합니다.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오염 가능 구간과 열교환 구간을 분리 설계하실 수 있습니다.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4492329" y="6189740"/>
            <a:ext cx="8473042" cy="1359088"/>
          </a:xfrm>
          <a:prstGeom prst="roundRect">
            <a:avLst>
              <a:gd name="adj" fmla="val 11499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4515189" y="6212600"/>
            <a:ext cx="845622" cy="1336228"/>
          </a:xfrm>
          <a:prstGeom prst="roundRect">
            <a:avLst>
              <a:gd name="adj" fmla="val 18864"/>
            </a:avLst>
          </a:prstGeom>
          <a:solidFill>
            <a:srgbClr val="CEE6FD"/>
          </a:solidFill>
          <a:ln/>
        </p:spPr>
      </p:sp>
      <p:sp>
        <p:nvSpPr>
          <p:cNvPr id="16" name="Text 11"/>
          <p:cNvSpPr/>
          <p:nvPr/>
        </p:nvSpPr>
        <p:spPr>
          <a:xfrm>
            <a:off x="5530288" y="6401076"/>
            <a:ext cx="2642735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장벽 필터</a:t>
            </a:r>
            <a:endParaRPr lang="en-US" sz="18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5448401" y="6803150"/>
            <a:ext cx="7164023" cy="588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동일 고온 유체의 횡방향 유동을 차단합니다.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열교환 집중 구간을 형성합니다.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8" name="Shape 13"/>
          <p:cNvSpPr/>
          <p:nvPr/>
        </p:nvSpPr>
        <p:spPr>
          <a:xfrm>
            <a:off x="4492329" y="7686297"/>
            <a:ext cx="8473042" cy="1359088"/>
          </a:xfrm>
          <a:prstGeom prst="roundRect">
            <a:avLst>
              <a:gd name="adj" fmla="val 11499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4515189" y="7709157"/>
            <a:ext cx="845622" cy="1336228"/>
          </a:xfrm>
          <a:prstGeom prst="roundRect">
            <a:avLst>
              <a:gd name="adj" fmla="val 18864"/>
            </a:avLst>
          </a:prstGeom>
          <a:solidFill>
            <a:srgbClr val="CEE6FD"/>
          </a:solidFill>
          <a:ln/>
        </p:spPr>
      </p:sp>
      <p:sp>
        <p:nvSpPr>
          <p:cNvPr id="21" name="Text 15"/>
          <p:cNvSpPr/>
          <p:nvPr/>
        </p:nvSpPr>
        <p:spPr>
          <a:xfrm>
            <a:off x="5530288" y="7897633"/>
            <a:ext cx="2642735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경계면 필터</a:t>
            </a:r>
            <a:endParaRPr lang="en-US" sz="18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5448401" y="8299707"/>
            <a:ext cx="7164023" cy="588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입·출구 압력강하를 완화합니다.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고온·고유량 조건에서 유동 안정성을 확보합니다.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3" name="Shape 17"/>
          <p:cNvSpPr/>
          <p:nvPr/>
        </p:nvSpPr>
        <p:spPr>
          <a:xfrm>
            <a:off x="4492329" y="9505495"/>
            <a:ext cx="8473042" cy="775692"/>
          </a:xfrm>
          <a:prstGeom prst="roundRect">
            <a:avLst>
              <a:gd name="adj" fmla="val 21877"/>
            </a:avLst>
          </a:prstGeom>
          <a:solidFill>
            <a:srgbClr val="B5DAFC"/>
          </a:solidFill>
          <a:ln/>
        </p:spPr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805" y="9789340"/>
            <a:ext cx="264207" cy="188476"/>
          </a:xfrm>
          <a:prstGeom prst="rect">
            <a:avLst/>
          </a:prstGeom>
        </p:spPr>
      </p:pic>
      <p:sp>
        <p:nvSpPr>
          <p:cNvPr id="25" name="Text 18"/>
          <p:cNvSpPr/>
          <p:nvPr/>
        </p:nvSpPr>
        <p:spPr>
          <a:xfrm>
            <a:off x="5104905" y="9731594"/>
            <a:ext cx="7574818" cy="294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고온 폐열 회수에 필요한 '유동 제어·안정화·집중화'를 설계로 구현하였습니다.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0" y="11"/>
            <a:ext cx="14630400" cy="10972789"/>
            <a:chOff x="0" y="11"/>
            <a:chExt cx="14630400" cy="10972789"/>
          </a:xfrm>
        </p:grpSpPr>
        <p:grpSp>
          <p:nvGrpSpPr>
            <p:cNvPr id="27" name="object 2"/>
            <p:cNvGrpSpPr/>
            <p:nvPr/>
          </p:nvGrpSpPr>
          <p:grpSpPr>
            <a:xfrm>
              <a:off x="0" y="11"/>
              <a:ext cx="14630400" cy="10972789"/>
              <a:chOff x="0" y="11"/>
              <a:chExt cx="7560309" cy="10972789"/>
            </a:xfrm>
          </p:grpSpPr>
          <p:sp>
            <p:nvSpPr>
              <p:cNvPr id="31" name="object 3"/>
              <p:cNvSpPr/>
              <p:nvPr/>
            </p:nvSpPr>
            <p:spPr>
              <a:xfrm>
                <a:off x="0" y="394297"/>
                <a:ext cx="229923" cy="10578503"/>
              </a:xfrm>
              <a:custGeom>
                <a:avLst/>
                <a:gdLst/>
                <a:ahLst/>
                <a:cxnLst/>
                <a:rect l="l" t="t" r="r" b="b"/>
                <a:pathLst>
                  <a:path w="467359" h="10297795">
                    <a:moveTo>
                      <a:pt x="466775" y="0"/>
                    </a:moveTo>
                    <a:lnTo>
                      <a:pt x="0" y="0"/>
                    </a:lnTo>
                    <a:lnTo>
                      <a:pt x="0" y="10297706"/>
                    </a:lnTo>
                    <a:lnTo>
                      <a:pt x="466775" y="10297706"/>
                    </a:lnTo>
                    <a:lnTo>
                      <a:pt x="466775" y="0"/>
                    </a:lnTo>
                    <a:close/>
                  </a:path>
                </a:pathLst>
              </a:custGeom>
              <a:solidFill>
                <a:srgbClr val="D1D3D4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2" name="object 4"/>
              <p:cNvSpPr/>
              <p:nvPr/>
            </p:nvSpPr>
            <p:spPr>
              <a:xfrm>
                <a:off x="0" y="11"/>
                <a:ext cx="7560309" cy="780405"/>
              </a:xfrm>
              <a:custGeom>
                <a:avLst/>
                <a:gdLst/>
                <a:ahLst/>
                <a:cxnLst/>
                <a:rect l="l" t="t" r="r" b="b"/>
                <a:pathLst>
                  <a:path w="7560309" h="396240">
                    <a:moveTo>
                      <a:pt x="7559992" y="0"/>
                    </a:moveTo>
                    <a:lnTo>
                      <a:pt x="0" y="0"/>
                    </a:lnTo>
                    <a:lnTo>
                      <a:pt x="0" y="395998"/>
                    </a:lnTo>
                    <a:lnTo>
                      <a:pt x="7559992" y="395998"/>
                    </a:lnTo>
                    <a:lnTo>
                      <a:pt x="7559992" y="0"/>
                    </a:lnTo>
                    <a:close/>
                  </a:path>
                </a:pathLst>
              </a:custGeom>
              <a:solidFill>
                <a:srgbClr val="003E7E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3" name="object 5"/>
              <p:cNvSpPr/>
              <p:nvPr/>
            </p:nvSpPr>
            <p:spPr>
              <a:xfrm>
                <a:off x="0" y="12"/>
                <a:ext cx="1216660" cy="396240"/>
              </a:xfrm>
              <a:custGeom>
                <a:avLst/>
                <a:gdLst/>
                <a:ahLst/>
                <a:cxnLst/>
                <a:rect l="l" t="t" r="r" b="b"/>
                <a:pathLst>
                  <a:path w="1216660" h="396240">
                    <a:moveTo>
                      <a:pt x="251117" y="72834"/>
                    </a:moveTo>
                    <a:lnTo>
                      <a:pt x="203987" y="0"/>
                    </a:lnTo>
                    <a:lnTo>
                      <a:pt x="0" y="0"/>
                    </a:lnTo>
                    <a:lnTo>
                      <a:pt x="0" y="72834"/>
                    </a:lnTo>
                    <a:lnTo>
                      <a:pt x="251117" y="72834"/>
                    </a:lnTo>
                    <a:close/>
                  </a:path>
                  <a:path w="1216660" h="396240">
                    <a:moveTo>
                      <a:pt x="1216634" y="395998"/>
                    </a:moveTo>
                    <a:lnTo>
                      <a:pt x="960348" y="0"/>
                    </a:lnTo>
                    <a:lnTo>
                      <a:pt x="734771" y="0"/>
                    </a:lnTo>
                    <a:lnTo>
                      <a:pt x="991057" y="395998"/>
                    </a:lnTo>
                    <a:lnTo>
                      <a:pt x="1216634" y="395998"/>
                    </a:lnTo>
                    <a:close/>
                  </a:path>
                </a:pathLst>
              </a:custGeom>
              <a:solidFill>
                <a:srgbClr val="B5111A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4" name="object 6"/>
              <p:cNvSpPr/>
              <p:nvPr/>
            </p:nvSpPr>
            <p:spPr>
              <a:xfrm>
                <a:off x="327172" y="180998"/>
                <a:ext cx="309880" cy="215265"/>
              </a:xfrm>
              <a:custGeom>
                <a:avLst/>
                <a:gdLst/>
                <a:ahLst/>
                <a:cxnLst/>
                <a:rect l="l" t="t" r="r" b="b"/>
                <a:pathLst>
                  <a:path w="309880" h="215265">
                    <a:moveTo>
                      <a:pt x="170129" y="0"/>
                    </a:moveTo>
                    <a:lnTo>
                      <a:pt x="0" y="0"/>
                    </a:lnTo>
                    <a:lnTo>
                      <a:pt x="139153" y="215011"/>
                    </a:lnTo>
                    <a:lnTo>
                      <a:pt x="309270" y="215011"/>
                    </a:lnTo>
                    <a:lnTo>
                      <a:pt x="1701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2251881" y="10639047"/>
              <a:ext cx="12378519" cy="333753"/>
              <a:chOff x="2225741" y="10541561"/>
              <a:chExt cx="5334635" cy="150843"/>
            </a:xfrm>
          </p:grpSpPr>
          <p:sp>
            <p:nvSpPr>
              <p:cNvPr id="29" name="bg object 16"/>
              <p:cNvSpPr/>
              <p:nvPr/>
            </p:nvSpPr>
            <p:spPr>
              <a:xfrm>
                <a:off x="2225741" y="10541561"/>
                <a:ext cx="5334635" cy="150495"/>
              </a:xfrm>
              <a:custGeom>
                <a:avLst/>
                <a:gdLst/>
                <a:ahLst/>
                <a:cxnLst/>
                <a:rect l="l" t="t" r="r" b="b"/>
                <a:pathLst>
                  <a:path w="5334634" h="150495">
                    <a:moveTo>
                      <a:pt x="5334254" y="0"/>
                    </a:moveTo>
                    <a:lnTo>
                      <a:pt x="0" y="0"/>
                    </a:lnTo>
                    <a:lnTo>
                      <a:pt x="97358" y="150444"/>
                    </a:lnTo>
                    <a:lnTo>
                      <a:pt x="5334254" y="150444"/>
                    </a:lnTo>
                    <a:lnTo>
                      <a:pt x="5334254" y="0"/>
                    </a:lnTo>
                    <a:close/>
                  </a:path>
                </a:pathLst>
              </a:custGeom>
              <a:solidFill>
                <a:srgbClr val="003E7E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0" name="bg object 17"/>
              <p:cNvSpPr/>
              <p:nvPr/>
            </p:nvSpPr>
            <p:spPr>
              <a:xfrm>
                <a:off x="6819092" y="10542544"/>
                <a:ext cx="356870" cy="149860"/>
              </a:xfrm>
              <a:custGeom>
                <a:avLst/>
                <a:gdLst/>
                <a:ahLst/>
                <a:cxnLst/>
                <a:rect l="l" t="t" r="r" b="b"/>
                <a:pathLst>
                  <a:path w="356870" h="149859">
                    <a:moveTo>
                      <a:pt x="259880" y="0"/>
                    </a:moveTo>
                    <a:lnTo>
                      <a:pt x="0" y="0"/>
                    </a:lnTo>
                    <a:lnTo>
                      <a:pt x="96723" y="149453"/>
                    </a:lnTo>
                    <a:lnTo>
                      <a:pt x="356603" y="149453"/>
                    </a:lnTo>
                    <a:lnTo>
                      <a:pt x="259880" y="0"/>
                    </a:lnTo>
                    <a:close/>
                  </a:path>
                </a:pathLst>
              </a:custGeom>
              <a:solidFill>
                <a:srgbClr val="B5111A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pic>
        <p:nvPicPr>
          <p:cNvPr id="35" name="그림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0630" y="5341953"/>
            <a:ext cx="152413" cy="152413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2903" y="6790891"/>
            <a:ext cx="152413" cy="152413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5177" y="8321715"/>
            <a:ext cx="152413" cy="15241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12524"/>
            <a:ext cx="595610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특허 기술 차별성 및 기술 효과</a:t>
            </a:r>
            <a:endParaRPr lang="en-US" sz="39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" name="Text 1"/>
          <p:cNvSpPr/>
          <p:nvPr/>
        </p:nvSpPr>
        <p:spPr>
          <a:xfrm>
            <a:off x="807438" y="2139445"/>
            <a:ext cx="401347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기존 기술 vs 본 기술: 주요 차별점</a:t>
            </a:r>
            <a:endParaRPr lang="en-US" sz="23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Shape 2"/>
          <p:cNvSpPr/>
          <p:nvPr/>
        </p:nvSpPr>
        <p:spPr>
          <a:xfrm>
            <a:off x="807438" y="2809171"/>
            <a:ext cx="13042821" cy="1727954"/>
          </a:xfrm>
          <a:prstGeom prst="roundRect">
            <a:avLst>
              <a:gd name="adj" fmla="val 10337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15058" y="2816791"/>
            <a:ext cx="1302627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1014845" y="2943474"/>
            <a:ext cx="394108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유동 방식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" name="Text 5"/>
          <p:cNvSpPr/>
          <p:nvPr/>
        </p:nvSpPr>
        <p:spPr>
          <a:xfrm>
            <a:off x="5360269" y="2943474"/>
            <a:ext cx="39372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자연 유동 기반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" name="Text 6"/>
          <p:cNvSpPr/>
          <p:nvPr/>
        </p:nvSpPr>
        <p:spPr>
          <a:xfrm>
            <a:off x="9701883" y="2943474"/>
            <a:ext cx="394108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84C1FA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설계 유동 기반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Shape 7"/>
          <p:cNvSpPr/>
          <p:nvPr/>
        </p:nvSpPr>
        <p:spPr>
          <a:xfrm>
            <a:off x="815058" y="3387696"/>
            <a:ext cx="1302627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1014845" y="3514379"/>
            <a:ext cx="394108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기능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360269" y="3514379"/>
            <a:ext cx="39372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단일 기능 중심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9701883" y="3514379"/>
            <a:ext cx="394108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84C1FA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통합 설계 (회수·제어·안정화)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815058" y="3958601"/>
            <a:ext cx="1302627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1014845" y="4085283"/>
            <a:ext cx="394108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적용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5360269" y="4085283"/>
            <a:ext cx="39372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공간 제약 시 어려움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9701883" y="4085283"/>
            <a:ext cx="394108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84C1FA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고집적·모듈형 (적용 용이)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807438" y="4859516"/>
            <a:ext cx="13042821" cy="32385"/>
          </a:xfrm>
          <a:prstGeom prst="rect">
            <a:avLst/>
          </a:prstGeom>
          <a:solidFill>
            <a:srgbClr val="1E3063">
              <a:alpha val="50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807438" y="5189469"/>
            <a:ext cx="329826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주요 기술 효과 및 기대 성과</a:t>
            </a:r>
            <a:endParaRPr lang="en-US" sz="23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2726487" y="7372361"/>
            <a:ext cx="244113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1/3</a:t>
            </a:r>
            <a:endParaRPr lang="en-US" sz="39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2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596" y="6131968"/>
            <a:ext cx="2977039" cy="2977039"/>
          </a:xfrm>
          <a:prstGeom prst="rect">
            <a:avLst/>
          </a:prstGeom>
        </p:spPr>
      </p:pic>
      <p:sp>
        <p:nvSpPr>
          <p:cNvPr id="21" name="Text 18"/>
          <p:cNvSpPr/>
          <p:nvPr/>
        </p:nvSpPr>
        <p:spPr>
          <a:xfrm>
            <a:off x="2706604" y="92181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압력강하 감소</a:t>
            </a:r>
            <a:endParaRPr lang="en-US" sz="19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807438" y="9726641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경계면 필터 적용 시, 압력강하가 약 </a:t>
            </a:r>
            <a:r>
              <a:rPr lang="en-US" sz="155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1/3 수준으로 감소</a:t>
            </a: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합니다.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7578522" y="603778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본 기술을 통해 다음과 같은 효과를 기대할 수 있습니다.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7578522" y="6533923"/>
            <a:ext cx="6279356" cy="9526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고온 유체 유동 안정성 향상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열교환 성능 유지 또는 향상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입·출구 압력강하 감소 (폐열 회수 장애 요소 해결)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5" name="Text 22"/>
          <p:cNvSpPr/>
          <p:nvPr/>
        </p:nvSpPr>
        <p:spPr>
          <a:xfrm>
            <a:off x="7876178" y="7709842"/>
            <a:ext cx="5981700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ko-KR" altLang="en-US" sz="1950" b="1" dirty="0" smtClean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본 특허는 </a:t>
            </a:r>
            <a:r>
              <a:rPr lang="en-US" sz="1950" b="1" dirty="0" err="1" smtClean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전기로</a:t>
            </a:r>
            <a:r>
              <a:rPr lang="en-US" sz="1950" b="1" dirty="0" smtClean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</a:t>
            </a:r>
            <a:r>
              <a:rPr lang="en-US" sz="195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폐열 활용의 </a:t>
            </a:r>
            <a:r>
              <a:rPr lang="en-US" sz="1950" b="1" dirty="0" err="1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핵심</a:t>
            </a:r>
            <a:r>
              <a:rPr lang="en-US" sz="195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</a:t>
            </a:r>
            <a:r>
              <a:rPr lang="en-US" sz="1950" b="1" dirty="0" err="1" smtClean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특허입니다</a:t>
            </a:r>
            <a:endParaRPr lang="en-US" sz="19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6" name="Shape 23"/>
          <p:cNvSpPr/>
          <p:nvPr/>
        </p:nvSpPr>
        <p:spPr>
          <a:xfrm>
            <a:off x="7578522" y="7709842"/>
            <a:ext cx="22860" cy="396954"/>
          </a:xfrm>
          <a:prstGeom prst="rect">
            <a:avLst/>
          </a:prstGeom>
          <a:solidFill>
            <a:srgbClr val="84C1FA"/>
          </a:solidFill>
          <a:ln/>
        </p:spPr>
      </p:sp>
      <p:grpSp>
        <p:nvGrpSpPr>
          <p:cNvPr id="27" name="그룹 26"/>
          <p:cNvGrpSpPr/>
          <p:nvPr/>
        </p:nvGrpSpPr>
        <p:grpSpPr>
          <a:xfrm>
            <a:off x="0" y="11"/>
            <a:ext cx="14630400" cy="10972789"/>
            <a:chOff x="0" y="11"/>
            <a:chExt cx="14630400" cy="10972789"/>
          </a:xfrm>
        </p:grpSpPr>
        <p:grpSp>
          <p:nvGrpSpPr>
            <p:cNvPr id="28" name="object 2"/>
            <p:cNvGrpSpPr/>
            <p:nvPr/>
          </p:nvGrpSpPr>
          <p:grpSpPr>
            <a:xfrm>
              <a:off x="0" y="11"/>
              <a:ext cx="14630400" cy="10972789"/>
              <a:chOff x="0" y="11"/>
              <a:chExt cx="7560309" cy="10972789"/>
            </a:xfrm>
          </p:grpSpPr>
          <p:sp>
            <p:nvSpPr>
              <p:cNvPr id="32" name="object 3"/>
              <p:cNvSpPr/>
              <p:nvPr/>
            </p:nvSpPr>
            <p:spPr>
              <a:xfrm>
                <a:off x="0" y="394297"/>
                <a:ext cx="229923" cy="10578503"/>
              </a:xfrm>
              <a:custGeom>
                <a:avLst/>
                <a:gdLst/>
                <a:ahLst/>
                <a:cxnLst/>
                <a:rect l="l" t="t" r="r" b="b"/>
                <a:pathLst>
                  <a:path w="467359" h="10297795">
                    <a:moveTo>
                      <a:pt x="466775" y="0"/>
                    </a:moveTo>
                    <a:lnTo>
                      <a:pt x="0" y="0"/>
                    </a:lnTo>
                    <a:lnTo>
                      <a:pt x="0" y="10297706"/>
                    </a:lnTo>
                    <a:lnTo>
                      <a:pt x="466775" y="10297706"/>
                    </a:lnTo>
                    <a:lnTo>
                      <a:pt x="466775" y="0"/>
                    </a:lnTo>
                    <a:close/>
                  </a:path>
                </a:pathLst>
              </a:custGeom>
              <a:solidFill>
                <a:srgbClr val="D1D3D4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3" name="object 4"/>
              <p:cNvSpPr/>
              <p:nvPr/>
            </p:nvSpPr>
            <p:spPr>
              <a:xfrm>
                <a:off x="0" y="11"/>
                <a:ext cx="7560309" cy="780405"/>
              </a:xfrm>
              <a:custGeom>
                <a:avLst/>
                <a:gdLst/>
                <a:ahLst/>
                <a:cxnLst/>
                <a:rect l="l" t="t" r="r" b="b"/>
                <a:pathLst>
                  <a:path w="7560309" h="396240">
                    <a:moveTo>
                      <a:pt x="7559992" y="0"/>
                    </a:moveTo>
                    <a:lnTo>
                      <a:pt x="0" y="0"/>
                    </a:lnTo>
                    <a:lnTo>
                      <a:pt x="0" y="395998"/>
                    </a:lnTo>
                    <a:lnTo>
                      <a:pt x="7559992" y="395998"/>
                    </a:lnTo>
                    <a:lnTo>
                      <a:pt x="7559992" y="0"/>
                    </a:lnTo>
                    <a:close/>
                  </a:path>
                </a:pathLst>
              </a:custGeom>
              <a:solidFill>
                <a:srgbClr val="003E7E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4" name="object 5"/>
              <p:cNvSpPr/>
              <p:nvPr/>
            </p:nvSpPr>
            <p:spPr>
              <a:xfrm>
                <a:off x="0" y="12"/>
                <a:ext cx="1216660" cy="396240"/>
              </a:xfrm>
              <a:custGeom>
                <a:avLst/>
                <a:gdLst/>
                <a:ahLst/>
                <a:cxnLst/>
                <a:rect l="l" t="t" r="r" b="b"/>
                <a:pathLst>
                  <a:path w="1216660" h="396240">
                    <a:moveTo>
                      <a:pt x="251117" y="72834"/>
                    </a:moveTo>
                    <a:lnTo>
                      <a:pt x="203987" y="0"/>
                    </a:lnTo>
                    <a:lnTo>
                      <a:pt x="0" y="0"/>
                    </a:lnTo>
                    <a:lnTo>
                      <a:pt x="0" y="72834"/>
                    </a:lnTo>
                    <a:lnTo>
                      <a:pt x="251117" y="72834"/>
                    </a:lnTo>
                    <a:close/>
                  </a:path>
                  <a:path w="1216660" h="396240">
                    <a:moveTo>
                      <a:pt x="1216634" y="395998"/>
                    </a:moveTo>
                    <a:lnTo>
                      <a:pt x="960348" y="0"/>
                    </a:lnTo>
                    <a:lnTo>
                      <a:pt x="734771" y="0"/>
                    </a:lnTo>
                    <a:lnTo>
                      <a:pt x="991057" y="395998"/>
                    </a:lnTo>
                    <a:lnTo>
                      <a:pt x="1216634" y="395998"/>
                    </a:lnTo>
                    <a:close/>
                  </a:path>
                </a:pathLst>
              </a:custGeom>
              <a:solidFill>
                <a:srgbClr val="B5111A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5" name="object 6"/>
              <p:cNvSpPr/>
              <p:nvPr/>
            </p:nvSpPr>
            <p:spPr>
              <a:xfrm>
                <a:off x="327172" y="180998"/>
                <a:ext cx="309880" cy="215265"/>
              </a:xfrm>
              <a:custGeom>
                <a:avLst/>
                <a:gdLst/>
                <a:ahLst/>
                <a:cxnLst/>
                <a:rect l="l" t="t" r="r" b="b"/>
                <a:pathLst>
                  <a:path w="309880" h="215265">
                    <a:moveTo>
                      <a:pt x="170129" y="0"/>
                    </a:moveTo>
                    <a:lnTo>
                      <a:pt x="0" y="0"/>
                    </a:lnTo>
                    <a:lnTo>
                      <a:pt x="139153" y="215011"/>
                    </a:lnTo>
                    <a:lnTo>
                      <a:pt x="309270" y="215011"/>
                    </a:lnTo>
                    <a:lnTo>
                      <a:pt x="1701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29" name="그룹 28"/>
            <p:cNvGrpSpPr/>
            <p:nvPr/>
          </p:nvGrpSpPr>
          <p:grpSpPr>
            <a:xfrm>
              <a:off x="2251881" y="10639047"/>
              <a:ext cx="12378519" cy="333753"/>
              <a:chOff x="2225741" y="10541561"/>
              <a:chExt cx="5334635" cy="150843"/>
            </a:xfrm>
          </p:grpSpPr>
          <p:sp>
            <p:nvSpPr>
              <p:cNvPr id="30" name="bg object 16"/>
              <p:cNvSpPr/>
              <p:nvPr/>
            </p:nvSpPr>
            <p:spPr>
              <a:xfrm>
                <a:off x="2225741" y="10541561"/>
                <a:ext cx="5334635" cy="150495"/>
              </a:xfrm>
              <a:custGeom>
                <a:avLst/>
                <a:gdLst/>
                <a:ahLst/>
                <a:cxnLst/>
                <a:rect l="l" t="t" r="r" b="b"/>
                <a:pathLst>
                  <a:path w="5334634" h="150495">
                    <a:moveTo>
                      <a:pt x="5334254" y="0"/>
                    </a:moveTo>
                    <a:lnTo>
                      <a:pt x="0" y="0"/>
                    </a:lnTo>
                    <a:lnTo>
                      <a:pt x="97358" y="150444"/>
                    </a:lnTo>
                    <a:lnTo>
                      <a:pt x="5334254" y="150444"/>
                    </a:lnTo>
                    <a:lnTo>
                      <a:pt x="5334254" y="0"/>
                    </a:lnTo>
                    <a:close/>
                  </a:path>
                </a:pathLst>
              </a:custGeom>
              <a:solidFill>
                <a:srgbClr val="003E7E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1" name="bg object 17"/>
              <p:cNvSpPr/>
              <p:nvPr/>
            </p:nvSpPr>
            <p:spPr>
              <a:xfrm>
                <a:off x="6819092" y="10542544"/>
                <a:ext cx="356870" cy="149860"/>
              </a:xfrm>
              <a:custGeom>
                <a:avLst/>
                <a:gdLst/>
                <a:ahLst/>
                <a:cxnLst/>
                <a:rect l="l" t="t" r="r" b="b"/>
                <a:pathLst>
                  <a:path w="356870" h="149859">
                    <a:moveTo>
                      <a:pt x="259880" y="0"/>
                    </a:moveTo>
                    <a:lnTo>
                      <a:pt x="0" y="0"/>
                    </a:lnTo>
                    <a:lnTo>
                      <a:pt x="96723" y="149453"/>
                    </a:lnTo>
                    <a:lnTo>
                      <a:pt x="356603" y="149453"/>
                    </a:lnTo>
                    <a:lnTo>
                      <a:pt x="259880" y="0"/>
                    </a:lnTo>
                    <a:close/>
                  </a:path>
                </a:pathLst>
              </a:custGeom>
              <a:solidFill>
                <a:srgbClr val="B5111A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4734" y="1197825"/>
            <a:ext cx="4713684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b="1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수익모델 및 협력 제안</a:t>
            </a:r>
            <a:endParaRPr lang="en-US" sz="3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" name="Text 1"/>
          <p:cNvSpPr/>
          <p:nvPr/>
        </p:nvSpPr>
        <p:spPr>
          <a:xfrm>
            <a:off x="834734" y="2234621"/>
            <a:ext cx="2828211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84C1FA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협력 가능 방향</a:t>
            </a:r>
            <a:endParaRPr lang="en-US" sz="22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Text 2"/>
          <p:cNvSpPr/>
          <p:nvPr/>
        </p:nvSpPr>
        <p:spPr>
          <a:xfrm>
            <a:off x="834734" y="2767068"/>
            <a:ext cx="5616178" cy="8824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전기로 폐열 회수 시스템 내 열교환 모듈용 실시권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고온 폐열 활용 통합 시스템을 위한 공동개발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후속 고집적·모듈형 열교환 구조 특허 공동 출원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" name="Text 3"/>
          <p:cNvSpPr/>
          <p:nvPr/>
        </p:nvSpPr>
        <p:spPr>
          <a:xfrm>
            <a:off x="834734" y="3828555"/>
            <a:ext cx="2828211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84C1FA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기대 효과</a:t>
            </a:r>
            <a:endParaRPr lang="en-US" sz="22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" name="Text 4"/>
          <p:cNvSpPr/>
          <p:nvPr/>
        </p:nvSpPr>
        <p:spPr>
          <a:xfrm>
            <a:off x="834734" y="4361003"/>
            <a:ext cx="5616178" cy="8824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에너지 사용량 및 탄소배출 저감 목표(10~20%) 달성 기여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공정 에너지 효율 향상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중장기 탄소중립·LCA 기반 인증 대응 IP 확보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" name="Text 5"/>
          <p:cNvSpPr/>
          <p:nvPr/>
        </p:nvSpPr>
        <p:spPr>
          <a:xfrm>
            <a:off x="7201363" y="2431133"/>
            <a:ext cx="6683693" cy="367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850" b="1" dirty="0" err="1" smtClean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전기로</a:t>
            </a:r>
            <a:r>
              <a:rPr lang="en-US" sz="1850" b="1" dirty="0" smtClean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</a:t>
            </a:r>
            <a:r>
              <a:rPr lang="en-US" sz="1850" b="1" dirty="0" err="1" smtClean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폐열</a:t>
            </a:r>
            <a:r>
              <a:rPr lang="ko-KR" altLang="en-US" sz="1850" b="1" dirty="0" smtClean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의 문제는 </a:t>
            </a:r>
            <a:r>
              <a:rPr lang="en-US" altLang="ko-KR" sz="1850" b="1" dirty="0" smtClean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그 </a:t>
            </a:r>
            <a:r>
              <a:rPr lang="en-US" altLang="ko-KR" sz="1850" b="1" dirty="0" err="1" smtClean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열을</a:t>
            </a:r>
            <a:r>
              <a:rPr lang="en-US" altLang="ko-KR" sz="1850" b="1" dirty="0" smtClean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</a:t>
            </a:r>
            <a:r>
              <a:rPr lang="en-US" altLang="ko-KR" sz="1850" b="1" dirty="0" err="1" smtClean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안정적으로</a:t>
            </a:r>
            <a:r>
              <a:rPr lang="en-US" altLang="ko-KR" sz="1850" b="1" dirty="0" smtClean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</a:t>
            </a:r>
            <a:r>
              <a:rPr lang="ko-KR" altLang="en-US" sz="1850" b="1" dirty="0" smtClean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쓸 수 있는지 입니다</a:t>
            </a:r>
            <a:endParaRPr lang="en-US" sz="185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Text 7"/>
          <p:cNvSpPr/>
          <p:nvPr/>
        </p:nvSpPr>
        <p:spPr>
          <a:xfrm>
            <a:off x="7193743" y="3094192"/>
            <a:ext cx="6683693" cy="735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50" b="1" dirty="0" smtClean="0">
                <a:solidFill>
                  <a:srgbClr val="FF5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이 </a:t>
            </a:r>
            <a:r>
              <a:rPr lang="en-US" sz="1850" b="1" dirty="0">
                <a:solidFill>
                  <a:srgbClr val="FF5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특허는 폐열을 회수하는 장비가 아니라 고온 </a:t>
            </a:r>
            <a:r>
              <a:rPr lang="en-US" sz="1850" b="1" dirty="0" err="1">
                <a:solidFill>
                  <a:srgbClr val="FF5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폐열을</a:t>
            </a:r>
            <a:r>
              <a:rPr lang="en-US" sz="1850" b="1" dirty="0">
                <a:solidFill>
                  <a:srgbClr val="FF5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</a:t>
            </a:r>
            <a:r>
              <a:rPr lang="en-US" sz="1850" b="1" dirty="0" err="1" smtClean="0">
                <a:solidFill>
                  <a:srgbClr val="FF5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다루</a:t>
            </a:r>
            <a:r>
              <a:rPr lang="ko-KR" altLang="en-US" sz="1850" b="1" dirty="0" smtClean="0">
                <a:solidFill>
                  <a:srgbClr val="FF5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는</a:t>
            </a:r>
            <a:r>
              <a:rPr lang="en-US" sz="1850" b="1" dirty="0" smtClean="0">
                <a:solidFill>
                  <a:srgbClr val="FF5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850" b="1" dirty="0" smtClean="0">
                <a:solidFill>
                  <a:srgbClr val="FF5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‘</a:t>
            </a:r>
            <a:r>
              <a:rPr lang="en-US" sz="1850" b="1" dirty="0" err="1" smtClean="0">
                <a:solidFill>
                  <a:srgbClr val="FF5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설계권</a:t>
            </a:r>
            <a:r>
              <a:rPr lang="en-US" sz="1850" b="1" dirty="0" smtClean="0">
                <a:solidFill>
                  <a:srgbClr val="FF5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’ </a:t>
            </a:r>
            <a:r>
              <a:rPr lang="en-US" sz="1850" b="1" dirty="0" err="1" smtClean="0">
                <a:solidFill>
                  <a:srgbClr val="FF5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입니다</a:t>
            </a:r>
            <a:endParaRPr lang="en-US" sz="18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6918589" y="2257005"/>
            <a:ext cx="22860" cy="1793081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11" name="Shape 9"/>
          <p:cNvSpPr/>
          <p:nvPr/>
        </p:nvSpPr>
        <p:spPr>
          <a:xfrm>
            <a:off x="834734" y="5601667"/>
            <a:ext cx="13042821" cy="31075"/>
          </a:xfrm>
          <a:prstGeom prst="rect">
            <a:avLst/>
          </a:prstGeom>
          <a:solidFill>
            <a:srgbClr val="1E3063">
              <a:alpha val="50000"/>
            </a:srgbClr>
          </a:solidFill>
          <a:ln/>
        </p:spPr>
      </p:sp>
      <p:sp>
        <p:nvSpPr>
          <p:cNvPr id="12" name="Text 10"/>
          <p:cNvSpPr/>
          <p:nvPr/>
        </p:nvSpPr>
        <p:spPr>
          <a:xfrm>
            <a:off x="834734" y="5901239"/>
            <a:ext cx="2828211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다음 단계 제안</a:t>
            </a:r>
            <a:endParaRPr lang="en-US" sz="22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834734" y="6523222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Light" pitchFamily="34" charset="-120"/>
              </a:rPr>
              <a:t>01</a:t>
            </a:r>
            <a:endParaRPr lang="en-US" sz="14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834734" y="6820640"/>
            <a:ext cx="4228148" cy="22860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15" name="Text 13"/>
          <p:cNvSpPr/>
          <p:nvPr/>
        </p:nvSpPr>
        <p:spPr>
          <a:xfrm>
            <a:off x="834734" y="6960538"/>
            <a:ext cx="4228148" cy="294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NDA 체결 후 기술 </a:t>
            </a:r>
            <a:r>
              <a:rPr lang="en-US" sz="1600" dirty="0" err="1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상세</a:t>
            </a: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</a:t>
            </a:r>
            <a:r>
              <a:rPr lang="en-US" sz="1600" dirty="0" err="1" smtClean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설명</a:t>
            </a:r>
            <a:r>
              <a:rPr lang="en-US" sz="1600" dirty="0" smtClean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</a:t>
            </a:r>
            <a:r>
              <a:rPr lang="ko-KR" altLang="en-US" sz="1600" dirty="0" smtClean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공유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5241951" y="6523222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Light" pitchFamily="34" charset="-120"/>
              </a:rPr>
              <a:t>02</a:t>
            </a:r>
            <a:endParaRPr lang="en-US" sz="14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5241951" y="6820640"/>
            <a:ext cx="4228267" cy="22860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18" name="Text 16"/>
          <p:cNvSpPr/>
          <p:nvPr/>
        </p:nvSpPr>
        <p:spPr>
          <a:xfrm>
            <a:off x="5241951" y="6960538"/>
            <a:ext cx="4228267" cy="5884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전기로 폐열 회수 시나리오 기준 적용 </a:t>
            </a:r>
            <a:r>
              <a:rPr lang="en-US" sz="1600" dirty="0" err="1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가능성을</a:t>
            </a: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</a:t>
            </a:r>
            <a:r>
              <a:rPr lang="en-US" sz="1600" dirty="0" err="1" smtClean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검토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9649288" y="6523222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Light" pitchFamily="34" charset="-120"/>
              </a:rPr>
              <a:t>03</a:t>
            </a:r>
            <a:endParaRPr lang="en-US" sz="14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9649288" y="6820640"/>
            <a:ext cx="4228148" cy="22860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21" name="Text 19"/>
          <p:cNvSpPr/>
          <p:nvPr/>
        </p:nvSpPr>
        <p:spPr>
          <a:xfrm>
            <a:off x="9649288" y="6960538"/>
            <a:ext cx="4228148" cy="294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정부 과제·실증 연계 </a:t>
            </a:r>
            <a:r>
              <a:rPr lang="en-US" sz="1600" dirty="0" err="1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공동개발</a:t>
            </a:r>
            <a:r>
              <a:rPr lang="en-US" sz="16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</a:t>
            </a:r>
            <a:r>
              <a:rPr lang="en-US" sz="1600" dirty="0" err="1" smtClean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구조</a:t>
            </a:r>
            <a:r>
              <a:rPr lang="en-US" sz="1600" dirty="0" smtClean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</a:t>
            </a:r>
            <a:r>
              <a:rPr lang="en-US" sz="1600" dirty="0" err="1" smtClean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협의</a:t>
            </a:r>
            <a:endParaRPr 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834734" y="7958878"/>
            <a:ext cx="2828211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문의</a:t>
            </a:r>
            <a:endParaRPr lang="en-US" sz="22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834734" y="8580860"/>
            <a:ext cx="4829087" cy="367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5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서울과학기술대학교 산학협력단 기술사업화본부</a:t>
            </a:r>
            <a:endParaRPr lang="en-US" sz="18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834734" y="9311189"/>
            <a:ext cx="6291382" cy="897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한웅진</a:t>
            </a:r>
            <a:r>
              <a:rPr lang="en-US" sz="14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📞</a:t>
            </a:r>
            <a:r>
              <a:rPr lang="en-US" sz="14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02-970-9147</a:t>
            </a:r>
            <a:endParaRPr lang="en-US" sz="14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✉</a:t>
            </a:r>
            <a:r>
              <a:rPr lang="en-US" sz="14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</a:t>
            </a:r>
            <a:r>
              <a:rPr lang="en-US" sz="1450" u="sng" dirty="0">
                <a:solidFill>
                  <a:srgbClr val="0540AD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woongjin@seoultech.ac.kr</a:t>
            </a:r>
            <a:endParaRPr lang="en-US" sz="14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3786059" y="9311189"/>
            <a:ext cx="2901344" cy="897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오진석</a:t>
            </a:r>
            <a:r>
              <a:rPr lang="en-US" sz="14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📞</a:t>
            </a:r>
            <a:r>
              <a:rPr lang="en-US" sz="14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02-970-9247</a:t>
            </a:r>
            <a:endParaRPr lang="en-US" sz="14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✉</a:t>
            </a:r>
            <a:r>
              <a:rPr lang="en-US" sz="14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</a:t>
            </a:r>
            <a:r>
              <a:rPr lang="en-US" sz="1450" u="sng" dirty="0">
                <a:solidFill>
                  <a:srgbClr val="0540AD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95527@seoultech.ac.kr</a:t>
            </a:r>
            <a:endParaRPr lang="en-US" sz="14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0" y="13659"/>
            <a:ext cx="14630400" cy="10972789"/>
            <a:chOff x="0" y="11"/>
            <a:chExt cx="14630400" cy="10972789"/>
          </a:xfrm>
        </p:grpSpPr>
        <p:grpSp>
          <p:nvGrpSpPr>
            <p:cNvPr id="27" name="object 2"/>
            <p:cNvGrpSpPr/>
            <p:nvPr/>
          </p:nvGrpSpPr>
          <p:grpSpPr>
            <a:xfrm>
              <a:off x="0" y="11"/>
              <a:ext cx="14630400" cy="10972789"/>
              <a:chOff x="0" y="11"/>
              <a:chExt cx="7560309" cy="10972789"/>
            </a:xfrm>
          </p:grpSpPr>
          <p:sp>
            <p:nvSpPr>
              <p:cNvPr id="31" name="object 3"/>
              <p:cNvSpPr/>
              <p:nvPr/>
            </p:nvSpPr>
            <p:spPr>
              <a:xfrm>
                <a:off x="0" y="394297"/>
                <a:ext cx="229923" cy="10578503"/>
              </a:xfrm>
              <a:custGeom>
                <a:avLst/>
                <a:gdLst/>
                <a:ahLst/>
                <a:cxnLst/>
                <a:rect l="l" t="t" r="r" b="b"/>
                <a:pathLst>
                  <a:path w="467359" h="10297795">
                    <a:moveTo>
                      <a:pt x="466775" y="0"/>
                    </a:moveTo>
                    <a:lnTo>
                      <a:pt x="0" y="0"/>
                    </a:lnTo>
                    <a:lnTo>
                      <a:pt x="0" y="10297706"/>
                    </a:lnTo>
                    <a:lnTo>
                      <a:pt x="466775" y="10297706"/>
                    </a:lnTo>
                    <a:lnTo>
                      <a:pt x="466775" y="0"/>
                    </a:lnTo>
                    <a:close/>
                  </a:path>
                </a:pathLst>
              </a:custGeom>
              <a:solidFill>
                <a:srgbClr val="D1D3D4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2" name="object 4"/>
              <p:cNvSpPr/>
              <p:nvPr/>
            </p:nvSpPr>
            <p:spPr>
              <a:xfrm>
                <a:off x="0" y="11"/>
                <a:ext cx="7560309" cy="780405"/>
              </a:xfrm>
              <a:custGeom>
                <a:avLst/>
                <a:gdLst/>
                <a:ahLst/>
                <a:cxnLst/>
                <a:rect l="l" t="t" r="r" b="b"/>
                <a:pathLst>
                  <a:path w="7560309" h="396240">
                    <a:moveTo>
                      <a:pt x="7559992" y="0"/>
                    </a:moveTo>
                    <a:lnTo>
                      <a:pt x="0" y="0"/>
                    </a:lnTo>
                    <a:lnTo>
                      <a:pt x="0" y="395998"/>
                    </a:lnTo>
                    <a:lnTo>
                      <a:pt x="7559992" y="395998"/>
                    </a:lnTo>
                    <a:lnTo>
                      <a:pt x="7559992" y="0"/>
                    </a:lnTo>
                    <a:close/>
                  </a:path>
                </a:pathLst>
              </a:custGeom>
              <a:solidFill>
                <a:srgbClr val="003E7E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3" name="object 5"/>
              <p:cNvSpPr/>
              <p:nvPr/>
            </p:nvSpPr>
            <p:spPr>
              <a:xfrm>
                <a:off x="0" y="12"/>
                <a:ext cx="1216660" cy="396240"/>
              </a:xfrm>
              <a:custGeom>
                <a:avLst/>
                <a:gdLst/>
                <a:ahLst/>
                <a:cxnLst/>
                <a:rect l="l" t="t" r="r" b="b"/>
                <a:pathLst>
                  <a:path w="1216660" h="396240">
                    <a:moveTo>
                      <a:pt x="251117" y="72834"/>
                    </a:moveTo>
                    <a:lnTo>
                      <a:pt x="203987" y="0"/>
                    </a:lnTo>
                    <a:lnTo>
                      <a:pt x="0" y="0"/>
                    </a:lnTo>
                    <a:lnTo>
                      <a:pt x="0" y="72834"/>
                    </a:lnTo>
                    <a:lnTo>
                      <a:pt x="251117" y="72834"/>
                    </a:lnTo>
                    <a:close/>
                  </a:path>
                  <a:path w="1216660" h="396240">
                    <a:moveTo>
                      <a:pt x="1216634" y="395998"/>
                    </a:moveTo>
                    <a:lnTo>
                      <a:pt x="960348" y="0"/>
                    </a:lnTo>
                    <a:lnTo>
                      <a:pt x="734771" y="0"/>
                    </a:lnTo>
                    <a:lnTo>
                      <a:pt x="991057" y="395998"/>
                    </a:lnTo>
                    <a:lnTo>
                      <a:pt x="1216634" y="395998"/>
                    </a:lnTo>
                    <a:close/>
                  </a:path>
                </a:pathLst>
              </a:custGeom>
              <a:solidFill>
                <a:srgbClr val="B5111A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4" name="object 6"/>
              <p:cNvSpPr/>
              <p:nvPr/>
            </p:nvSpPr>
            <p:spPr>
              <a:xfrm>
                <a:off x="327172" y="180998"/>
                <a:ext cx="309880" cy="215265"/>
              </a:xfrm>
              <a:custGeom>
                <a:avLst/>
                <a:gdLst/>
                <a:ahLst/>
                <a:cxnLst/>
                <a:rect l="l" t="t" r="r" b="b"/>
                <a:pathLst>
                  <a:path w="309880" h="215265">
                    <a:moveTo>
                      <a:pt x="170129" y="0"/>
                    </a:moveTo>
                    <a:lnTo>
                      <a:pt x="0" y="0"/>
                    </a:lnTo>
                    <a:lnTo>
                      <a:pt x="139153" y="215011"/>
                    </a:lnTo>
                    <a:lnTo>
                      <a:pt x="309270" y="215011"/>
                    </a:lnTo>
                    <a:lnTo>
                      <a:pt x="1701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2251881" y="10639047"/>
              <a:ext cx="12378519" cy="333753"/>
              <a:chOff x="2225741" y="10541561"/>
              <a:chExt cx="5334635" cy="150843"/>
            </a:xfrm>
          </p:grpSpPr>
          <p:sp>
            <p:nvSpPr>
              <p:cNvPr id="29" name="bg object 16"/>
              <p:cNvSpPr/>
              <p:nvPr/>
            </p:nvSpPr>
            <p:spPr>
              <a:xfrm>
                <a:off x="2225741" y="10541561"/>
                <a:ext cx="5334635" cy="150495"/>
              </a:xfrm>
              <a:custGeom>
                <a:avLst/>
                <a:gdLst/>
                <a:ahLst/>
                <a:cxnLst/>
                <a:rect l="l" t="t" r="r" b="b"/>
                <a:pathLst>
                  <a:path w="5334634" h="150495">
                    <a:moveTo>
                      <a:pt x="5334254" y="0"/>
                    </a:moveTo>
                    <a:lnTo>
                      <a:pt x="0" y="0"/>
                    </a:lnTo>
                    <a:lnTo>
                      <a:pt x="97358" y="150444"/>
                    </a:lnTo>
                    <a:lnTo>
                      <a:pt x="5334254" y="150444"/>
                    </a:lnTo>
                    <a:lnTo>
                      <a:pt x="5334254" y="0"/>
                    </a:lnTo>
                    <a:close/>
                  </a:path>
                </a:pathLst>
              </a:custGeom>
              <a:solidFill>
                <a:srgbClr val="003E7E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0" name="bg object 17"/>
              <p:cNvSpPr/>
              <p:nvPr/>
            </p:nvSpPr>
            <p:spPr>
              <a:xfrm>
                <a:off x="6819092" y="10542544"/>
                <a:ext cx="356870" cy="149860"/>
              </a:xfrm>
              <a:custGeom>
                <a:avLst/>
                <a:gdLst/>
                <a:ahLst/>
                <a:cxnLst/>
                <a:rect l="l" t="t" r="r" b="b"/>
                <a:pathLst>
                  <a:path w="356870" h="149859">
                    <a:moveTo>
                      <a:pt x="259880" y="0"/>
                    </a:moveTo>
                    <a:lnTo>
                      <a:pt x="0" y="0"/>
                    </a:lnTo>
                    <a:lnTo>
                      <a:pt x="96723" y="149453"/>
                    </a:lnTo>
                    <a:lnTo>
                      <a:pt x="356603" y="149453"/>
                    </a:lnTo>
                    <a:lnTo>
                      <a:pt x="259880" y="0"/>
                    </a:lnTo>
                    <a:close/>
                  </a:path>
                </a:pathLst>
              </a:custGeom>
              <a:solidFill>
                <a:srgbClr val="B5111A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611</Words>
  <Application>Microsoft Office PowerPoint</Application>
  <PresentationFormat>사용자 지정</PresentationFormat>
  <Paragraphs>100</Paragraphs>
  <Slides>6</Slides>
  <Notes>6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</vt:i4>
      </vt:variant>
    </vt:vector>
  </HeadingPairs>
  <TitlesOfParts>
    <vt:vector size="13" baseType="lpstr">
      <vt:lpstr>Instrument Sans Semi Bold</vt:lpstr>
      <vt:lpstr>맑은 고딕</vt:lpstr>
      <vt:lpstr>Instrument Sans Medium</vt:lpstr>
      <vt:lpstr>Instrument Sans Light</vt:lpstr>
      <vt:lpstr>나눔바른고딕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subject/>
  <dc:creator>user</dc:creator>
  <cp:lastModifiedBy>user</cp:lastModifiedBy>
  <cp:revision>7</cp:revision>
  <dcterms:created xsi:type="dcterms:W3CDTF">2026-02-06T05:12:38Z</dcterms:created>
  <dcterms:modified xsi:type="dcterms:W3CDTF">2026-02-08T23:57:10Z</dcterms:modified>
</cp:coreProperties>
</file>