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10972800"/>
  <p:notesSz cx="10972800" cy="14630400"/>
  <p:embeddedFontLst>
    <p:embeddedFont>
      <p:font typeface="Instrument Sans Semi Bold" panose="020B0600000101010101" charset="0"/>
      <p:regular r:id="rId9"/>
    </p:embeddedFont>
    <p:embeddedFont>
      <p:font typeface="맑은 고딕" panose="020B0503020000020004" pitchFamily="50" charset="-127"/>
      <p:regular r:id="rId10"/>
      <p:bold r:id="rId11"/>
    </p:embeddedFont>
    <p:embeddedFont>
      <p:font typeface="Instrument Sans Medium" panose="020B0600000101010101" charset="0"/>
      <p:regular r:id="rId12"/>
    </p:embeddedFont>
    <p:embeddedFont>
      <p:font typeface="나눔바른고딕" panose="020B0603020101020101" pitchFamily="50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9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86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oongjin@seoultech.ac.k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95527@seoultech.ac.k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0789920" y="0"/>
            <a:ext cx="384048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59173"/>
            <a:ext cx="790896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smtClean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[쌍용C&amp;E]</a:t>
            </a: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 특허 </a:t>
            </a: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매각·라이센스 제안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558546"/>
            <a:ext cx="9160193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시멘트 소성 공정용 산소부화연소·CCUS 연계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가스상 오염물질 전기화학적 직접 분해 기술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096357"/>
            <a:ext cx="93852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등록특허: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KR 10-2715520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6716554"/>
            <a:ext cx="93852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0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주제:</a:t>
            </a:r>
            <a:r>
              <a:rPr lang="en-US" sz="20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고체 전해질 기반 전기화학셀을 이용한 가스상 오염물질 직접 분해</a:t>
            </a:r>
            <a:endParaRPr lang="en-US" sz="20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0" y="0"/>
            <a:ext cx="14630400" cy="1160060"/>
          </a:xfrm>
          <a:custGeom>
            <a:avLst/>
            <a:gdLst/>
            <a:ahLst/>
            <a:cxnLst/>
            <a:rect l="l" t="t" r="r" b="b"/>
            <a:pathLst>
              <a:path w="7560309" h="792480">
                <a:moveTo>
                  <a:pt x="7559992" y="0"/>
                </a:moveTo>
                <a:lnTo>
                  <a:pt x="0" y="0"/>
                </a:lnTo>
                <a:lnTo>
                  <a:pt x="0" y="791997"/>
                </a:lnTo>
                <a:lnTo>
                  <a:pt x="7559992" y="791997"/>
                </a:lnTo>
                <a:lnTo>
                  <a:pt x="7559992" y="0"/>
                </a:lnTo>
                <a:close/>
              </a:path>
            </a:pathLst>
          </a:custGeom>
          <a:solidFill>
            <a:srgbClr val="003E7E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10495433" y="750847"/>
            <a:ext cx="483870" cy="396240"/>
          </a:xfrm>
          <a:custGeom>
            <a:avLst/>
            <a:gdLst/>
            <a:ahLst/>
            <a:cxnLst/>
            <a:rect l="l" t="t" r="r" b="b"/>
            <a:pathLst>
              <a:path w="483870" h="396240">
                <a:moveTo>
                  <a:pt x="231317" y="0"/>
                </a:moveTo>
                <a:lnTo>
                  <a:pt x="0" y="0"/>
                </a:lnTo>
                <a:lnTo>
                  <a:pt x="254444" y="395998"/>
                </a:lnTo>
                <a:lnTo>
                  <a:pt x="483489" y="395998"/>
                </a:lnTo>
                <a:lnTo>
                  <a:pt x="231317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9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782" y="368656"/>
            <a:ext cx="4505618" cy="409266"/>
          </a:xfrm>
          <a:prstGeom prst="rect">
            <a:avLst/>
          </a:prstGeom>
        </p:spPr>
      </p:pic>
      <p:sp>
        <p:nvSpPr>
          <p:cNvPr id="10" name="object 7"/>
          <p:cNvSpPr/>
          <p:nvPr/>
        </p:nvSpPr>
        <p:spPr>
          <a:xfrm>
            <a:off x="0" y="15108"/>
            <a:ext cx="198120" cy="306070"/>
          </a:xfrm>
          <a:custGeom>
            <a:avLst/>
            <a:gdLst/>
            <a:ahLst/>
            <a:cxnLst/>
            <a:rect l="l" t="t" r="r" b="b"/>
            <a:pathLst>
              <a:path w="198120" h="306070">
                <a:moveTo>
                  <a:pt x="0" y="0"/>
                </a:moveTo>
                <a:lnTo>
                  <a:pt x="0" y="305859"/>
                </a:lnTo>
                <a:lnTo>
                  <a:pt x="197943" y="305859"/>
                </a:lnTo>
                <a:lnTo>
                  <a:pt x="0" y="0"/>
                </a:lnTo>
                <a:close/>
              </a:path>
            </a:pathLst>
          </a:custGeom>
          <a:solidFill>
            <a:srgbClr val="B5111A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511860" y="814550"/>
            <a:ext cx="407034" cy="365760"/>
          </a:xfrm>
          <a:custGeom>
            <a:avLst/>
            <a:gdLst/>
            <a:ahLst/>
            <a:cxnLst/>
            <a:rect l="l" t="t" r="r" b="b"/>
            <a:pathLst>
              <a:path w="407034" h="365759">
                <a:moveTo>
                  <a:pt x="170129" y="0"/>
                </a:moveTo>
                <a:lnTo>
                  <a:pt x="0" y="0"/>
                </a:lnTo>
                <a:lnTo>
                  <a:pt x="236564" y="365531"/>
                </a:lnTo>
                <a:lnTo>
                  <a:pt x="406693" y="365531"/>
                </a:lnTo>
                <a:lnTo>
                  <a:pt x="170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3483EC-76CC-4D7D-9E8E-8B813BD68CA4}"/>
              </a:ext>
            </a:extLst>
          </p:cNvPr>
          <p:cNvSpPr txBox="1"/>
          <p:nvPr/>
        </p:nvSpPr>
        <p:spPr>
          <a:xfrm>
            <a:off x="10997646" y="717684"/>
            <a:ext cx="342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환경공학과 </a:t>
            </a:r>
            <a:r>
              <a:rPr lang="ko-KR" altLang="en-US" sz="2000" b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김대근</a:t>
            </a:r>
            <a:r>
              <a:rPr lang="ko-KR" altLang="en-US" sz="160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교수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51881" y="10639047"/>
            <a:ext cx="12378519" cy="333753"/>
            <a:chOff x="2225741" y="10541561"/>
            <a:chExt cx="5334635" cy="150843"/>
          </a:xfrm>
        </p:grpSpPr>
        <p:sp>
          <p:nvSpPr>
            <p:cNvPr id="14" name="bg object 16"/>
            <p:cNvSpPr/>
            <p:nvPr/>
          </p:nvSpPr>
          <p:spPr>
            <a:xfrm>
              <a:off x="2225741" y="10541561"/>
              <a:ext cx="5334635" cy="150495"/>
            </a:xfrm>
            <a:custGeom>
              <a:avLst/>
              <a:gdLst/>
              <a:ahLst/>
              <a:cxnLst/>
              <a:rect l="l" t="t" r="r" b="b"/>
              <a:pathLst>
                <a:path w="5334634" h="150495">
                  <a:moveTo>
                    <a:pt x="5334254" y="0"/>
                  </a:moveTo>
                  <a:lnTo>
                    <a:pt x="0" y="0"/>
                  </a:lnTo>
                  <a:lnTo>
                    <a:pt x="97358" y="150444"/>
                  </a:lnTo>
                  <a:lnTo>
                    <a:pt x="5334254" y="150444"/>
                  </a:lnTo>
                  <a:lnTo>
                    <a:pt x="5334254" y="0"/>
                  </a:lnTo>
                  <a:close/>
                </a:path>
              </a:pathLst>
            </a:custGeom>
            <a:solidFill>
              <a:srgbClr val="003E7E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" name="bg object 17"/>
            <p:cNvSpPr/>
            <p:nvPr/>
          </p:nvSpPr>
          <p:spPr>
            <a:xfrm>
              <a:off x="6819092" y="10542544"/>
              <a:ext cx="356870" cy="149860"/>
            </a:xfrm>
            <a:custGeom>
              <a:avLst/>
              <a:gdLst/>
              <a:ahLst/>
              <a:cxnLst/>
              <a:rect l="l" t="t" r="r" b="b"/>
              <a:pathLst>
                <a:path w="356870" h="149859">
                  <a:moveTo>
                    <a:pt x="259880" y="0"/>
                  </a:moveTo>
                  <a:lnTo>
                    <a:pt x="0" y="0"/>
                  </a:lnTo>
                  <a:lnTo>
                    <a:pt x="96723" y="149453"/>
                  </a:lnTo>
                  <a:lnTo>
                    <a:pt x="356603" y="149453"/>
                  </a:lnTo>
                  <a:lnTo>
                    <a:pt x="259880" y="0"/>
                  </a:lnTo>
                  <a:close/>
                </a:path>
              </a:pathLst>
            </a:custGeom>
            <a:solidFill>
              <a:srgbClr val="B5111A"/>
            </a:solidFill>
          </p:spPr>
          <p:txBody>
            <a:bodyPr wrap="square" lIns="0" tIns="0" rIns="0" bIns="0" rtlCol="0"/>
            <a:lstStyle/>
            <a:p>
              <a:endParaRPr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668028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개요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5693972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고체 전해질 기반 전기화학셀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이용하여, 배출가스 중 오염물질을 </a:t>
            </a: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가스상에서 직접 전기화학적으로 분해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하는 기술이다.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631416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특허는 단순한 촉매·흡착 방식이 아니라,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6854951"/>
            <a:ext cx="4215289" cy="1453634"/>
          </a:xfrm>
          <a:prstGeom prst="roundRect">
            <a:avLst>
              <a:gd name="adj" fmla="val 12288"/>
            </a:avLst>
          </a:prstGeom>
          <a:solidFill>
            <a:srgbClr val="CEE6FD"/>
          </a:solidFill>
          <a:ln/>
        </p:spPr>
      </p:sp>
      <p:sp>
        <p:nvSpPr>
          <p:cNvPr id="6" name="Text 4"/>
          <p:cNvSpPr/>
          <p:nvPr/>
        </p:nvSpPr>
        <p:spPr>
          <a:xfrm>
            <a:off x="992148" y="705330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캐소드 / 애노드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92148" y="7482529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전극 구조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6854951"/>
            <a:ext cx="4215408" cy="1453634"/>
          </a:xfrm>
          <a:prstGeom prst="roundRect">
            <a:avLst>
              <a:gd name="adj" fmla="val 12288"/>
            </a:avLst>
          </a:prstGeom>
          <a:solidFill>
            <a:srgbClr val="CEE6FD"/>
          </a:solidFill>
          <a:ln/>
        </p:spPr>
      </p:sp>
      <p:sp>
        <p:nvSpPr>
          <p:cNvPr id="9" name="Text 7"/>
          <p:cNvSpPr/>
          <p:nvPr/>
        </p:nvSpPr>
        <p:spPr>
          <a:xfrm>
            <a:off x="5405795" y="7053309"/>
            <a:ext cx="333803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멤브레인을 포함하는 고체 전해질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05795" y="7482529"/>
            <a:ext cx="381869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핵심 반응층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6854951"/>
            <a:ext cx="4215289" cy="1453634"/>
          </a:xfrm>
          <a:prstGeom prst="roundRect">
            <a:avLst>
              <a:gd name="adj" fmla="val 12288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9819561" y="7053309"/>
            <a:ext cx="38185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이종 금속 전자매개체를 포함하는 전극 구조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19561" y="7792687"/>
            <a:ext cx="3818573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반응 촉진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8531827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ko-KR" altLang="en-US" sz="15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위의 구성을</a:t>
            </a:r>
            <a:r>
              <a:rPr lang="en-US" sz="15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통해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기체–고체 전기화학 반응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으로 오염물질을 분해하는 구성을 핵심으로 한다.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93790" y="907260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기술은 특히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휘발성 유기화합물(VOCs)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등 가스상 오염물질을 대상으로 하며, 배출 조건 변화가 큰 산업 공정에서도 적용 가능한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구조적 처리 기술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로 권리화되어 있다.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17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21" name="object 3"/>
              <p:cNvSpPr/>
              <p:nvPr/>
            </p:nvSpPr>
            <p:spPr>
              <a:xfrm>
                <a:off x="1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2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3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4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19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0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058945" y="739872"/>
            <a:ext cx="3722673" cy="4958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1552"/>
            <a:ext cx="783764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쌍용C&amp;E 기술 수요와의 </a:t>
            </a:r>
            <a:r>
              <a:rPr lang="en-US" sz="390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직접적 연결성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958465"/>
            <a:ext cx="13042821" cy="3969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쌍용C&amp;E의 2025년 민간 R&amp;D 협의체 수요(산소부화연소, Oxyfuel)는 다음 문제의식에서 출발한다.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3892987"/>
            <a:ext cx="4215289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4037886"/>
            <a:ext cx="35048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시멘트 제조 CO₂ 배출의 약 90%가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4467106"/>
            <a:ext cx="44136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원료 탈탄산(약 60%) ▸ 연료 연소(약 30%)에서 발생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5"/>
          <p:cNvSpPr/>
          <p:nvPr/>
        </p:nvSpPr>
        <p:spPr>
          <a:xfrm>
            <a:off x="5207437" y="3892987"/>
            <a:ext cx="4215408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6"/>
          <p:cNvSpPr/>
          <p:nvPr/>
        </p:nvSpPr>
        <p:spPr>
          <a:xfrm>
            <a:off x="5453099" y="403788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원료 배출은 회피 불가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453099" y="4467106"/>
            <a:ext cx="421540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배가스 중 CO₂ 직접 포집(CCUS) 필수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8"/>
          <p:cNvSpPr/>
          <p:nvPr/>
        </p:nvSpPr>
        <p:spPr>
          <a:xfrm>
            <a:off x="9621203" y="3892987"/>
            <a:ext cx="4215289" cy="2286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4" name="Text 9"/>
          <p:cNvSpPr/>
          <p:nvPr/>
        </p:nvSpPr>
        <p:spPr>
          <a:xfrm>
            <a:off x="9621203" y="403788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핵심 대안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9621203" y="4467106"/>
            <a:ext cx="450423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이를 위해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산소부화연소(Oxyfuel)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 핵심 대안으로 부상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93790" y="547425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 적용 시, 배가스는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793790" y="6015038"/>
            <a:ext cx="13042821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질소 농도 감소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CO₂ 농도 증가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공정 조건 변화(온도·조성)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793790" y="7190956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라는 특성을 갖게 되며, 이 과정에서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배가스 정제·전처리 기술의 중요성이 급격히 증가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793790" y="7731738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B5DAFC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8027013"/>
            <a:ext cx="248007" cy="19835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1438513" y="7979626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바로 이 지점, 즉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CO₂ 포집 설비 전단(前段)</a:t>
            </a: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에서 배가스 중 유기계 오염물질(VOCs 등)을 가스상에서 직접 분해하는 기술로서 쌍용C&amp;E</a:t>
            </a:r>
            <a:r>
              <a:rPr lang="en-US" sz="16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의 </a:t>
            </a:r>
            <a:endParaRPr lang="en-US" sz="1600" b="1" smtClean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Instrument Sans Medium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600" b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</a:t>
            </a: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–CCUS 전략과 구조적으로 맞물린다.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23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27" name="object 3"/>
              <p:cNvSpPr/>
              <p:nvPr/>
            </p:nvSpPr>
            <p:spPr>
              <a:xfrm>
                <a:off x="1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8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9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0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25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3079"/>
            <a:ext cx="641270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청구항 구조 요약 및 </a:t>
            </a:r>
            <a:r>
              <a:rPr lang="en-US" sz="3900" b="1" dirty="0">
                <a:solidFill>
                  <a:srgbClr val="84C1F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실시 가능성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889171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청구항 구조 핵심 포인트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44213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▷ 장치(구조) 청구항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3950653"/>
            <a:ext cx="6279356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고체 전해질(멤브레인 포함)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캐소드 / 애노드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이종 금속 전자매개체를 포함하는 전극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가스상 오염물질이 통과·접촉하는 셀 구조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57259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▷ 방법 청구항 (중요)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608111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위 구조를 이용하여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91446" y="6621894"/>
            <a:ext cx="598170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"가스상 오염물질을 전기화학적으로 분해하는 방법"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6621894"/>
            <a:ext cx="22860" cy="317540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10" name="Text 8"/>
          <p:cNvSpPr/>
          <p:nvPr/>
        </p:nvSpPr>
        <p:spPr>
          <a:xfrm>
            <a:off x="793790" y="716267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을 명시적으로 권리범위에 포함한다.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765881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즉, 권리는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8154943"/>
            <a:ext cx="6279356" cy="9526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"이 구조를 만들었는가"에 그치지 않고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"이 구조를 전제로 가스상 오염물질을 분해하는 공정 운영 행위"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까지 확장된다.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421999" y="2690812"/>
            <a:ext cx="6565106" cy="6508790"/>
          </a:xfrm>
          <a:prstGeom prst="roundRect">
            <a:avLst>
              <a:gd name="adj" fmla="val 4391"/>
            </a:avLst>
          </a:prstGeom>
          <a:solidFill>
            <a:srgbClr val="84C1FA"/>
          </a:solidFill>
          <a:ln/>
        </p:spPr>
      </p:sp>
      <p:sp>
        <p:nvSpPr>
          <p:cNvPr id="14" name="Text 12"/>
          <p:cNvSpPr/>
          <p:nvPr/>
        </p:nvSpPr>
        <p:spPr>
          <a:xfrm>
            <a:off x="7620357" y="2889171"/>
            <a:ext cx="461248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구조 + 방법 청구항에 따른 실시 가능성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620357" y="3459599"/>
            <a:ext cx="6168390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쌍용C&amp;E가 향후 다음과 같은 선택을 할 경우,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20357" y="3955733"/>
            <a:ext cx="6168390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 공정 도입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CCUS 연계 배가스 처리 공정 설계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배가스 중 VOCs 등 오염물질을 ▸ 전기화학적 방식으로 ▸ 가스상에서 직접 저감·분해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20357" y="5196399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해당 공정은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장비 명칭이나 외형과 무관하게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, 본 특허의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방법 청구항이 실시되는 구조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가 될 가능성이 있다.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20357" y="6010072"/>
            <a:ext cx="616839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이는 본 특허가 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▶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단순한 "장비 특허"가 아니라 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▶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공정 설계·운영 방식 자체를 포섭하는 권리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라는 점에서 사전적인 IP 정리가 필요한 영역임을 의미한다.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20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24" name="object 3"/>
              <p:cNvSpPr/>
              <p:nvPr/>
            </p:nvSpPr>
            <p:spPr>
              <a:xfrm>
                <a:off x="1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5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7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21" name="그룹 20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22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3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3620"/>
            <a:ext cx="742128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기존 기술 대비 차별성 및 전략적 의미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360533"/>
            <a:ext cx="13042821" cy="2869763"/>
          </a:xfrm>
          <a:prstGeom prst="roundRect">
            <a:avLst>
              <a:gd name="adj" fmla="val 622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2368153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00006" y="2494836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60652" y="2494836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기존 배가스 처리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45905" y="2494836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Shape 6"/>
          <p:cNvSpPr/>
          <p:nvPr/>
        </p:nvSpPr>
        <p:spPr>
          <a:xfrm>
            <a:off x="801410" y="2939058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1000006" y="3065740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처리 방식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60652" y="3065740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흡착·흡수·소각 등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145905" y="3065740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전기화학적 직접 분해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01410" y="3509963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000006" y="3636645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반응 형태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260652" y="3636645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기체–액체 / 물리흡착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145905" y="3636645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기체–고체 전기반응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01410" y="4080867"/>
            <a:ext cx="13027581" cy="5709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00006" y="4207550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공정 영향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260652" y="4207550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2차 폐기물 발생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145905" y="4207550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추가 부산물 최소화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801410" y="4651772"/>
            <a:ext cx="13027581" cy="5709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1000006" y="4778454"/>
            <a:ext cx="285630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권리 구조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4260652" y="4778454"/>
            <a:ext cx="448091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개별 장치 중심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145905" y="4778454"/>
            <a:ext cx="4484727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구조 + 방법 동시 보호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93790" y="5453539"/>
            <a:ext cx="130428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본 특허는 </a:t>
            </a: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산소부화연소처럼 공정 조건이 바뀌는 환경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에서 "안정적으로 적용 가능한 배가스 처리 구조"를 제시한다는 점에서 차별성을 가진다.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93790" y="6068735"/>
            <a:ext cx="441198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쌍용C&amp;E 관점의 기술적·전략적 의미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793790" y="6738461"/>
            <a:ext cx="3111937" cy="1506736"/>
          </a:xfrm>
          <a:prstGeom prst="roundRect">
            <a:avLst>
              <a:gd name="adj" fmla="val 1185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015008" y="69596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전단 정제 기술 옵션 확보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015008" y="7388900"/>
            <a:ext cx="26695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 + CCUS 공정의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전단 정제 기술 옵션 확보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4104084" y="6738461"/>
            <a:ext cx="3111937" cy="1506736"/>
          </a:xfrm>
          <a:prstGeom prst="roundRect">
            <a:avLst>
              <a:gd name="adj" fmla="val 1185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4325303" y="69596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FTO 리스크 제거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4325303" y="7388900"/>
            <a:ext cx="26695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정부 실증·파일럿 단계에서의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자유실시(FTO) 리스크 사전 제거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7414379" y="6738461"/>
            <a:ext cx="3111937" cy="1506736"/>
          </a:xfrm>
          <a:prstGeom prst="roundRect">
            <a:avLst>
              <a:gd name="adj" fmla="val 1185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635597" y="69596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IP 충돌 관리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7635597" y="7388900"/>
            <a:ext cx="26695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외주 설비 도입 시 발생 가능한 </a:t>
            </a: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IP 충돌 가능성 관리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10724674" y="6738461"/>
            <a:ext cx="3111937" cy="1506736"/>
          </a:xfrm>
          <a:prstGeom prst="roundRect">
            <a:avLst>
              <a:gd name="adj" fmla="val 11855"/>
            </a:avLst>
          </a:prstGeom>
          <a:solidFill>
            <a:srgbClr val="FFFFFF"/>
          </a:solidFill>
          <a:ln w="22860">
            <a:solidFill>
              <a:srgbClr val="B4CCE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10945892" y="695967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포트폴리오 보강</a:t>
            </a:r>
            <a:endParaRPr lang="en-US" sz="195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10945892" y="7388900"/>
            <a:ext cx="2669500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CCUS 연계 배가스 처리 기술 포트폴리오 보강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8" name="Shape 36"/>
          <p:cNvSpPr/>
          <p:nvPr/>
        </p:nvSpPr>
        <p:spPr>
          <a:xfrm>
            <a:off x="793790" y="8468439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B5DAFC"/>
          </a:solidFill>
          <a:ln/>
        </p:spPr>
      </p:sp>
      <p:pic>
        <p:nvPicPr>
          <p:cNvPr id="3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748" y="8763714"/>
            <a:ext cx="248007" cy="198358"/>
          </a:xfrm>
          <a:prstGeom prst="rect">
            <a:avLst/>
          </a:prstGeom>
        </p:spPr>
      </p:pic>
      <p:sp>
        <p:nvSpPr>
          <p:cNvPr id="40" name="Text 37"/>
          <p:cNvSpPr/>
          <p:nvPr/>
        </p:nvSpPr>
        <p:spPr>
          <a:xfrm>
            <a:off x="1603613" y="8716328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즉, 본 특허는 "당장 설비를 도입하느냐"의 문제가 아니라, </a:t>
            </a:r>
            <a:r>
              <a:rPr lang="en-US" sz="1600" b="1" dirty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산소부화연소·CCUS를 진지하게 추진하는 기업이라면 미리 정리해 두는 </a:t>
            </a:r>
            <a:r>
              <a:rPr lang="en-US" sz="1600" b="1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것이 </a:t>
            </a:r>
            <a:r>
              <a:rPr lang="en-US" sz="1600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합리적인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1600" b="1" smtClean="0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기반 </a:t>
            </a:r>
            <a:r>
              <a:rPr lang="en-US" sz="1600" b="1">
                <a:solidFill>
                  <a:srgbClr val="FF5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</a:t>
            </a:r>
            <a:r>
              <a:rPr lang="en-US" sz="16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에 </a:t>
            </a:r>
            <a:r>
              <a:rPr lang="en-US" sz="1600" b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해당</a:t>
            </a:r>
            <a:r>
              <a:rPr lang="ko-KR" altLang="en-US" sz="1600" b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된다고 판단된다</a:t>
            </a:r>
            <a:r>
              <a:rPr lang="en-US" altLang="ko-KR" sz="1600" b="1" smtClean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. 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42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46" name="object 3"/>
              <p:cNvSpPr/>
              <p:nvPr/>
            </p:nvSpPr>
            <p:spPr>
              <a:xfrm>
                <a:off x="1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7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8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9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43" name="그룹 42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44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45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8636"/>
            <a:ext cx="6016443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성숙도 및 </a:t>
            </a:r>
            <a:r>
              <a:rPr lang="en-US" sz="3900" b="1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협력 </a:t>
            </a:r>
            <a:r>
              <a:rPr 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구조 </a:t>
            </a:r>
            <a:r>
              <a:rPr lang="ko-KR" altLang="en-US" sz="3900" b="1" smtClean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제안</a:t>
            </a:r>
            <a:endParaRPr lang="en-US" sz="39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584728"/>
            <a:ext cx="357199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기술 성숙도 및 활용 가능 단계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155156"/>
            <a:ext cx="6279356" cy="1270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기술 성숙도(TRL):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구조 및 작동 원리가 확립된 상태에서, 실험·검증을 전제로 공정 적용을 검토할 수 있는 단계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160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활용 단계:</a:t>
            </a:r>
            <a:r>
              <a:rPr lang="en-US" sz="16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▸ Lab / Pilot Test ▸ 정부 과제·실증 사업 ▸ CCUS 연계 공정 설계 검토 단계</a:t>
            </a:r>
            <a:endParaRPr 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508095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협력 및 이전 가능 구조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65137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쌍용C&amp;E의 상황을 고려한 현실적인 선택지는 다음과 같다.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93790" y="6192160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8" name="Text 6"/>
          <p:cNvSpPr/>
          <p:nvPr/>
        </p:nvSpPr>
        <p:spPr>
          <a:xfrm>
            <a:off x="868204" y="6229367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1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 7"/>
          <p:cNvSpPr/>
          <p:nvPr/>
        </p:nvSpPr>
        <p:spPr>
          <a:xfrm>
            <a:off x="1438632" y="626038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실시권(라이선스)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38632" y="6768899"/>
            <a:ext cx="563451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산소부화연소·CCUS 연계 배가스 정제 공정용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7483274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12" name="Text 10"/>
          <p:cNvSpPr/>
          <p:nvPr/>
        </p:nvSpPr>
        <p:spPr>
          <a:xfrm>
            <a:off x="868204" y="7520481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2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438632" y="7551497"/>
            <a:ext cx="30165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공동개발 + 후속특허 공동확보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438632" y="8060013"/>
            <a:ext cx="563451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쌍용C&amp;E 실제 배가스 조건 반영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8774388"/>
            <a:ext cx="446484" cy="446484"/>
          </a:xfrm>
          <a:prstGeom prst="roundRect">
            <a:avLst>
              <a:gd name="adj" fmla="val 40008"/>
            </a:avLst>
          </a:prstGeom>
          <a:solidFill>
            <a:srgbClr val="CEE6FD"/>
          </a:solidFill>
          <a:ln/>
        </p:spPr>
      </p:sp>
      <p:sp>
        <p:nvSpPr>
          <p:cNvPr id="16" name="Text 14"/>
          <p:cNvSpPr/>
          <p:nvPr/>
        </p:nvSpPr>
        <p:spPr>
          <a:xfrm>
            <a:off x="868204" y="8811595"/>
            <a:ext cx="29765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3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438632" y="8842611"/>
            <a:ext cx="297763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사전 IP 정리 목적의 권리 확보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438632" y="9351127"/>
            <a:ext cx="5634514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향후 공정 설계 자유도 확보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64874" y="258472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결론 메시지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862530" y="3180040"/>
            <a:ext cx="5981700" cy="11908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이 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특허는 어떤 장비를 쓰느냐의 문제가 아니라, </a:t>
            </a:r>
            <a:r>
              <a:rPr lang="en-US" sz="1950" b="1" dirty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산소부화연소–CCUS 공정을 '어떤 방식으로 운영하느냐'에 </a:t>
            </a:r>
            <a:r>
              <a:rPr lang="en-US" sz="1950" b="1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관한 </a:t>
            </a:r>
            <a:r>
              <a:rPr lang="en-US" sz="1950" b="1" smtClean="0">
                <a:solidFill>
                  <a:srgbClr val="F578D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권리입니다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564874" y="3180040"/>
            <a:ext cx="22860" cy="1190863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2" name="Text 20"/>
          <p:cNvSpPr/>
          <p:nvPr/>
        </p:nvSpPr>
        <p:spPr>
          <a:xfrm>
            <a:off x="7862530" y="4524809"/>
            <a:ext cx="5981700" cy="7939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ko-KR" alt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귀 </a:t>
            </a: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쌍용</a:t>
            </a:r>
            <a:r>
              <a:rPr lang="en-US" sz="19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C&amp;E가 해당 공정을 실제로 설계·실증할수록 사전에 정리해 둘 필요성이 </a:t>
            </a:r>
            <a:r>
              <a:rPr lang="en-US" sz="195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커지는 </a:t>
            </a: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특허</a:t>
            </a:r>
            <a:r>
              <a:rPr lang="ko-KR" alt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라고 할 수 있습</a:t>
            </a:r>
            <a:r>
              <a:rPr lang="en-US" sz="1950" smtClean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니다</a:t>
            </a:r>
            <a:endParaRPr lang="en-US" sz="19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7564874" y="4524809"/>
            <a:ext cx="22860" cy="793909"/>
          </a:xfrm>
          <a:prstGeom prst="rect">
            <a:avLst/>
          </a:prstGeom>
          <a:solidFill>
            <a:srgbClr val="84C1FA"/>
          </a:solidFill>
          <a:ln/>
        </p:spPr>
      </p:sp>
      <p:sp>
        <p:nvSpPr>
          <p:cNvPr id="24" name="Shape 22"/>
          <p:cNvSpPr/>
          <p:nvPr/>
        </p:nvSpPr>
        <p:spPr>
          <a:xfrm>
            <a:off x="7564874" y="5641108"/>
            <a:ext cx="6279356" cy="32385"/>
          </a:xfrm>
          <a:prstGeom prst="rect">
            <a:avLst/>
          </a:prstGeom>
          <a:solidFill>
            <a:srgbClr val="1E3063">
              <a:alpha val="50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7564874" y="650624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dirty="0">
                <a:solidFill>
                  <a:srgbClr val="091C5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Semi Bold" pitchFamily="34" charset="-120"/>
              </a:rPr>
              <a:t>문의</a:t>
            </a:r>
            <a:endParaRPr lang="en-US" sz="23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7564874" y="707667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서울과학기술대학교 산학협력단 기술사업화본부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7564874" y="7572809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한웅진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📞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02-970-9147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5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woongjin@seoultech.ac.kr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564874" y="8704022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오진석</a:t>
            </a: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☎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02-970-9247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✉</a:t>
            </a:r>
            <a:r>
              <a:rPr lang="en-US" sz="1550" dirty="0">
                <a:solidFill>
                  <a:srgbClr val="1E3063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</a:rPr>
              <a:t> </a:t>
            </a:r>
            <a:r>
              <a:rPr lang="en-US" sz="1550" u="sng" dirty="0">
                <a:solidFill>
                  <a:srgbClr val="0540AD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Instrument Sans Medium" pitchFamily="34" charset="-12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95527@seoultech.ac.kr</a:t>
            </a:r>
            <a:endParaRPr lang="en-US" sz="155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0" y="11"/>
            <a:ext cx="14630400" cy="10972789"/>
            <a:chOff x="0" y="11"/>
            <a:chExt cx="14630400" cy="10972789"/>
          </a:xfrm>
        </p:grpSpPr>
        <p:grpSp>
          <p:nvGrpSpPr>
            <p:cNvPr id="30" name="object 2"/>
            <p:cNvGrpSpPr/>
            <p:nvPr/>
          </p:nvGrpSpPr>
          <p:grpSpPr>
            <a:xfrm>
              <a:off x="0" y="11"/>
              <a:ext cx="14630400" cy="10972789"/>
              <a:chOff x="0" y="11"/>
              <a:chExt cx="7560309" cy="10972789"/>
            </a:xfrm>
          </p:grpSpPr>
          <p:sp>
            <p:nvSpPr>
              <p:cNvPr id="34" name="object 3"/>
              <p:cNvSpPr/>
              <p:nvPr/>
            </p:nvSpPr>
            <p:spPr>
              <a:xfrm>
                <a:off x="1" y="394297"/>
                <a:ext cx="229923" cy="10578503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10297795">
                    <a:moveTo>
                      <a:pt x="466775" y="0"/>
                    </a:moveTo>
                    <a:lnTo>
                      <a:pt x="0" y="0"/>
                    </a:lnTo>
                    <a:lnTo>
                      <a:pt x="0" y="10297706"/>
                    </a:lnTo>
                    <a:lnTo>
                      <a:pt x="466775" y="10297706"/>
                    </a:lnTo>
                    <a:lnTo>
                      <a:pt x="466775" y="0"/>
                    </a:lnTo>
                    <a:close/>
                  </a:path>
                </a:pathLst>
              </a:custGeom>
              <a:solidFill>
                <a:srgbClr val="D1D3D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5" name="object 4"/>
              <p:cNvSpPr/>
              <p:nvPr/>
            </p:nvSpPr>
            <p:spPr>
              <a:xfrm>
                <a:off x="0" y="11"/>
                <a:ext cx="7560309" cy="780405"/>
              </a:xfrm>
              <a:custGeom>
                <a:avLst/>
                <a:gdLst/>
                <a:ahLst/>
                <a:cxnLst/>
                <a:rect l="l" t="t" r="r" b="b"/>
                <a:pathLst>
                  <a:path w="7560309" h="396240">
                    <a:moveTo>
                      <a:pt x="7559992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7559992" y="395998"/>
                    </a:lnTo>
                    <a:lnTo>
                      <a:pt x="7559992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6" name="object 5"/>
              <p:cNvSpPr/>
              <p:nvPr/>
            </p:nvSpPr>
            <p:spPr>
              <a:xfrm>
                <a:off x="0" y="12"/>
                <a:ext cx="121666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396240">
                    <a:moveTo>
                      <a:pt x="251117" y="72834"/>
                    </a:moveTo>
                    <a:lnTo>
                      <a:pt x="203987" y="0"/>
                    </a:lnTo>
                    <a:lnTo>
                      <a:pt x="0" y="0"/>
                    </a:lnTo>
                    <a:lnTo>
                      <a:pt x="0" y="72834"/>
                    </a:lnTo>
                    <a:lnTo>
                      <a:pt x="251117" y="72834"/>
                    </a:lnTo>
                    <a:close/>
                  </a:path>
                  <a:path w="1216660" h="396240">
                    <a:moveTo>
                      <a:pt x="1216634" y="395998"/>
                    </a:moveTo>
                    <a:lnTo>
                      <a:pt x="960348" y="0"/>
                    </a:lnTo>
                    <a:lnTo>
                      <a:pt x="734771" y="0"/>
                    </a:lnTo>
                    <a:lnTo>
                      <a:pt x="991057" y="395998"/>
                    </a:lnTo>
                    <a:lnTo>
                      <a:pt x="1216634" y="395998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7" name="object 6"/>
              <p:cNvSpPr/>
              <p:nvPr/>
            </p:nvSpPr>
            <p:spPr>
              <a:xfrm>
                <a:off x="327172" y="180998"/>
                <a:ext cx="309880" cy="215265"/>
              </a:xfrm>
              <a:custGeom>
                <a:avLst/>
                <a:gdLst/>
                <a:ahLst/>
                <a:cxnLst/>
                <a:rect l="l" t="t" r="r" b="b"/>
                <a:pathLst>
                  <a:path w="309880" h="215265">
                    <a:moveTo>
                      <a:pt x="170129" y="0"/>
                    </a:moveTo>
                    <a:lnTo>
                      <a:pt x="0" y="0"/>
                    </a:lnTo>
                    <a:lnTo>
                      <a:pt x="139153" y="215011"/>
                    </a:lnTo>
                    <a:lnTo>
                      <a:pt x="309270" y="215011"/>
                    </a:lnTo>
                    <a:lnTo>
                      <a:pt x="1701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2251881" y="10639047"/>
              <a:ext cx="12378519" cy="333753"/>
              <a:chOff x="2225741" y="10541561"/>
              <a:chExt cx="5334635" cy="150843"/>
            </a:xfrm>
          </p:grpSpPr>
          <p:sp>
            <p:nvSpPr>
              <p:cNvPr id="32" name="bg object 16"/>
              <p:cNvSpPr/>
              <p:nvPr/>
            </p:nvSpPr>
            <p:spPr>
              <a:xfrm>
                <a:off x="2225741" y="10541561"/>
                <a:ext cx="5334635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5334634" h="150495">
                    <a:moveTo>
                      <a:pt x="5334254" y="0"/>
                    </a:moveTo>
                    <a:lnTo>
                      <a:pt x="0" y="0"/>
                    </a:lnTo>
                    <a:lnTo>
                      <a:pt x="97358" y="150444"/>
                    </a:lnTo>
                    <a:lnTo>
                      <a:pt x="5334254" y="150444"/>
                    </a:lnTo>
                    <a:lnTo>
                      <a:pt x="5334254" y="0"/>
                    </a:lnTo>
                    <a:close/>
                  </a:path>
                </a:pathLst>
              </a:custGeom>
              <a:solidFill>
                <a:srgbClr val="003E7E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3" name="bg object 17"/>
              <p:cNvSpPr/>
              <p:nvPr/>
            </p:nvSpPr>
            <p:spPr>
              <a:xfrm>
                <a:off x="6819092" y="10542544"/>
                <a:ext cx="356870" cy="149860"/>
              </a:xfrm>
              <a:custGeom>
                <a:avLst/>
                <a:gdLst/>
                <a:ahLst/>
                <a:cxnLst/>
                <a:rect l="l" t="t" r="r" b="b"/>
                <a:pathLst>
                  <a:path w="356870" h="149859">
                    <a:moveTo>
                      <a:pt x="259880" y="0"/>
                    </a:moveTo>
                    <a:lnTo>
                      <a:pt x="0" y="0"/>
                    </a:lnTo>
                    <a:lnTo>
                      <a:pt x="96723" y="149453"/>
                    </a:lnTo>
                    <a:lnTo>
                      <a:pt x="356603" y="149453"/>
                    </a:lnTo>
                    <a:lnTo>
                      <a:pt x="259880" y="0"/>
                    </a:lnTo>
                    <a:close/>
                  </a:path>
                </a:pathLst>
              </a:custGeom>
              <a:solidFill>
                <a:srgbClr val="B5111A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782</Words>
  <Application>Microsoft Office PowerPoint</Application>
  <PresentationFormat>사용자 지정</PresentationFormat>
  <Paragraphs>111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Instrument Sans Semi Bold</vt:lpstr>
      <vt:lpstr>맑은 고딕</vt:lpstr>
      <vt:lpstr>Instrument Sans Medium</vt:lpstr>
      <vt:lpstr>나눔바른고딕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user</dc:creator>
  <cp:lastModifiedBy>user</cp:lastModifiedBy>
  <cp:revision>4</cp:revision>
  <dcterms:created xsi:type="dcterms:W3CDTF">2026-02-07T06:50:01Z</dcterms:created>
  <dcterms:modified xsi:type="dcterms:W3CDTF">2026-02-08T23:49:58Z</dcterms:modified>
</cp:coreProperties>
</file>