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4630400" cy="10972800"/>
  <p:notesSz cx="10972800" cy="14630400"/>
  <p:embeddedFontLst>
    <p:embeddedFont>
      <p:font typeface="Instrument Sans Semi Bold" panose="020B0600000101010101" charset="0"/>
      <p:regular r:id="rId9"/>
    </p:embeddedFont>
    <p:embeddedFont>
      <p:font typeface="맑은 고딕" panose="020B0503020000020004" pitchFamily="50" charset="-127"/>
      <p:regular r:id="rId10"/>
      <p:bold r:id="rId11"/>
    </p:embeddedFont>
    <p:embeddedFont>
      <p:font typeface="Instrument Sans Medium" panose="020B0600000101010101" charset="0"/>
      <p:regular r:id="rId12"/>
    </p:embeddedFont>
    <p:embeddedFont>
      <p:font typeface="나눔바른고딕" panose="020B0603020101020101" pitchFamily="50" charset="-127"/>
      <p:regular r:id="rId13"/>
      <p:bold r:id="rId14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55" d="100"/>
          <a:sy n="55" d="100"/>
        </p:scale>
        <p:origin x="9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746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DEEE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DEEE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DEEE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DEEE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DEEE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DEEE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109728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-5-8.svg"/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-5-6.svg"/><Relationship Id="rId5" Type="http://schemas.openxmlformats.org/officeDocument/2006/relationships/image" Target="../media/image-5-4.svg"/><Relationship Id="rId4" Type="http://schemas.openxmlformats.org/officeDocument/2006/relationships/image" Target="../media/image-5-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woongjin@seoultech.ac.k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95527@seoultech.ac.k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3814524"/>
            <a:ext cx="8595870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altLang="ko-KR" sz="390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[</a:t>
            </a:r>
            <a:r>
              <a:rPr lang="ko-KR" altLang="en-US" sz="390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한일시멘트</a:t>
            </a:r>
            <a:r>
              <a:rPr lang="en-US" altLang="ko-KR" sz="390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]</a:t>
            </a:r>
            <a:r>
              <a:rPr lang="en-US" altLang="ko-KR" sz="3900" dirty="0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 </a:t>
            </a:r>
            <a:r>
              <a:rPr lang="en-US" sz="3900" b="1" dirty="0" err="1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특허</a:t>
            </a:r>
            <a:r>
              <a:rPr lang="en-US" sz="3900" b="1" dirty="0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 </a:t>
            </a:r>
            <a:r>
              <a:rPr lang="ko-KR" altLang="en-US" sz="3900" b="1" dirty="0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기술 매각 라이선스 제안</a:t>
            </a:r>
            <a:endParaRPr lang="en-US" sz="390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4513898"/>
            <a:ext cx="6204942" cy="4961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900"/>
              </a:lnSpc>
              <a:buNone/>
            </a:pPr>
            <a:r>
              <a:rPr lang="en-US" sz="3100" dirty="0" err="1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혼합재</a:t>
            </a:r>
            <a:r>
              <a:rPr lang="en-US" sz="3100" dirty="0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 </a:t>
            </a:r>
            <a:r>
              <a:rPr lang="en-US" sz="31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증대·혼합시멘트 확대 공정 대응</a:t>
            </a:r>
            <a:endParaRPr lang="en-US" sz="3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3790" y="5089327"/>
            <a:ext cx="5214342" cy="372070"/>
          </a:xfrm>
          <a:prstGeom prst="rect">
            <a:avLst/>
          </a:prstGeom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31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가스상 오염물질 전기화학적 직접 분해 기술</a:t>
            </a:r>
          </a:p>
        </p:txBody>
      </p:sp>
      <p:sp>
        <p:nvSpPr>
          <p:cNvPr id="5" name="Text 3"/>
          <p:cNvSpPr/>
          <p:nvPr/>
        </p:nvSpPr>
        <p:spPr>
          <a:xfrm>
            <a:off x="793790" y="5759053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endParaRPr 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6" name="Text 4"/>
          <p:cNvSpPr/>
          <p:nvPr/>
        </p:nvSpPr>
        <p:spPr>
          <a:xfrm>
            <a:off x="793790" y="5822162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등록특허:</a:t>
            </a:r>
            <a:r>
              <a:rPr lang="en-US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KR 10-2715520</a:t>
            </a:r>
            <a:endParaRPr 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 5"/>
          <p:cNvSpPr/>
          <p:nvPr/>
        </p:nvSpPr>
        <p:spPr>
          <a:xfrm>
            <a:off x="793790" y="6362944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기술 주제:</a:t>
            </a:r>
            <a:r>
              <a:rPr lang="en-US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고체 전해질 기반 전기화학셀을 이용한 가스상 오염물질 직접 분해</a:t>
            </a:r>
            <a:endParaRPr 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89587" y="95534"/>
            <a:ext cx="3840813" cy="10666703"/>
          </a:xfrm>
          <a:prstGeom prst="rect">
            <a:avLst/>
          </a:prstGeom>
        </p:spPr>
      </p:pic>
      <p:sp>
        <p:nvSpPr>
          <p:cNvPr id="9" name="object 3"/>
          <p:cNvSpPr/>
          <p:nvPr/>
        </p:nvSpPr>
        <p:spPr>
          <a:xfrm>
            <a:off x="0" y="0"/>
            <a:ext cx="14630400" cy="1160060"/>
          </a:xfrm>
          <a:custGeom>
            <a:avLst/>
            <a:gdLst/>
            <a:ahLst/>
            <a:cxnLst/>
            <a:rect l="l" t="t" r="r" b="b"/>
            <a:pathLst>
              <a:path w="7560309" h="792480">
                <a:moveTo>
                  <a:pt x="7559992" y="0"/>
                </a:moveTo>
                <a:lnTo>
                  <a:pt x="0" y="0"/>
                </a:lnTo>
                <a:lnTo>
                  <a:pt x="0" y="791997"/>
                </a:lnTo>
                <a:lnTo>
                  <a:pt x="7559992" y="791997"/>
                </a:lnTo>
                <a:lnTo>
                  <a:pt x="7559992" y="0"/>
                </a:lnTo>
                <a:close/>
              </a:path>
            </a:pathLst>
          </a:custGeom>
          <a:solidFill>
            <a:srgbClr val="003E7E"/>
          </a:solidFill>
        </p:spPr>
        <p:txBody>
          <a:bodyPr wrap="square" lIns="0" tIns="0" rIns="0" bIns="0" rtlCol="0"/>
          <a:lstStyle/>
          <a:p>
            <a:endParaRPr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0" name="object 4"/>
          <p:cNvSpPr/>
          <p:nvPr/>
        </p:nvSpPr>
        <p:spPr>
          <a:xfrm>
            <a:off x="10495433" y="750847"/>
            <a:ext cx="483870" cy="396240"/>
          </a:xfrm>
          <a:custGeom>
            <a:avLst/>
            <a:gdLst/>
            <a:ahLst/>
            <a:cxnLst/>
            <a:rect l="l" t="t" r="r" b="b"/>
            <a:pathLst>
              <a:path w="483870" h="396240">
                <a:moveTo>
                  <a:pt x="231317" y="0"/>
                </a:moveTo>
                <a:lnTo>
                  <a:pt x="0" y="0"/>
                </a:lnTo>
                <a:lnTo>
                  <a:pt x="254444" y="395998"/>
                </a:lnTo>
                <a:lnTo>
                  <a:pt x="483489" y="395998"/>
                </a:lnTo>
                <a:lnTo>
                  <a:pt x="231317" y="0"/>
                </a:lnTo>
                <a:close/>
              </a:path>
            </a:pathLst>
          </a:custGeom>
          <a:solidFill>
            <a:srgbClr val="B5111A"/>
          </a:solidFill>
        </p:spPr>
        <p:txBody>
          <a:bodyPr wrap="square" lIns="0" tIns="0" rIns="0" bIns="0" rtlCol="0"/>
          <a:lstStyle/>
          <a:p>
            <a:endParaRPr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1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80782" y="368656"/>
            <a:ext cx="4505618" cy="409266"/>
          </a:xfrm>
          <a:prstGeom prst="rect">
            <a:avLst/>
          </a:prstGeom>
        </p:spPr>
      </p:pic>
      <p:sp>
        <p:nvSpPr>
          <p:cNvPr id="12" name="object 7"/>
          <p:cNvSpPr/>
          <p:nvPr/>
        </p:nvSpPr>
        <p:spPr>
          <a:xfrm>
            <a:off x="0" y="15108"/>
            <a:ext cx="198120" cy="306070"/>
          </a:xfrm>
          <a:custGeom>
            <a:avLst/>
            <a:gdLst/>
            <a:ahLst/>
            <a:cxnLst/>
            <a:rect l="l" t="t" r="r" b="b"/>
            <a:pathLst>
              <a:path w="198120" h="306070">
                <a:moveTo>
                  <a:pt x="0" y="0"/>
                </a:moveTo>
                <a:lnTo>
                  <a:pt x="0" y="305859"/>
                </a:lnTo>
                <a:lnTo>
                  <a:pt x="197943" y="305859"/>
                </a:lnTo>
                <a:lnTo>
                  <a:pt x="0" y="0"/>
                </a:lnTo>
                <a:close/>
              </a:path>
            </a:pathLst>
          </a:custGeom>
          <a:solidFill>
            <a:srgbClr val="B5111A"/>
          </a:solidFill>
        </p:spPr>
        <p:txBody>
          <a:bodyPr wrap="square" lIns="0" tIns="0" rIns="0" bIns="0" rtlCol="0"/>
          <a:lstStyle/>
          <a:p>
            <a:endParaRPr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3" name="object 8"/>
          <p:cNvSpPr/>
          <p:nvPr/>
        </p:nvSpPr>
        <p:spPr>
          <a:xfrm>
            <a:off x="511860" y="814550"/>
            <a:ext cx="407034" cy="365760"/>
          </a:xfrm>
          <a:custGeom>
            <a:avLst/>
            <a:gdLst/>
            <a:ahLst/>
            <a:cxnLst/>
            <a:rect l="l" t="t" r="r" b="b"/>
            <a:pathLst>
              <a:path w="407034" h="365759">
                <a:moveTo>
                  <a:pt x="170129" y="0"/>
                </a:moveTo>
                <a:lnTo>
                  <a:pt x="0" y="0"/>
                </a:lnTo>
                <a:lnTo>
                  <a:pt x="236564" y="365531"/>
                </a:lnTo>
                <a:lnTo>
                  <a:pt x="406693" y="365531"/>
                </a:lnTo>
                <a:lnTo>
                  <a:pt x="1701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3483EC-76CC-4D7D-9E8E-8B813BD68CA4}"/>
              </a:ext>
            </a:extLst>
          </p:cNvPr>
          <p:cNvSpPr txBox="1"/>
          <p:nvPr/>
        </p:nvSpPr>
        <p:spPr>
          <a:xfrm>
            <a:off x="10997646" y="717684"/>
            <a:ext cx="3428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환경공학과 </a:t>
            </a:r>
            <a:r>
              <a:rPr lang="ko-KR" altLang="en-US" sz="2000" b="1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김대근</a:t>
            </a:r>
            <a:r>
              <a:rPr lang="ko-KR" altLang="en-US" sz="160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1600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교수</a:t>
            </a:r>
            <a:endParaRPr lang="ko-KR" altLang="en-US" sz="1600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2251881" y="10639047"/>
            <a:ext cx="12378519" cy="333753"/>
            <a:chOff x="2225741" y="10541561"/>
            <a:chExt cx="5334635" cy="150843"/>
          </a:xfrm>
        </p:grpSpPr>
        <p:sp>
          <p:nvSpPr>
            <p:cNvPr id="16" name="bg object 16"/>
            <p:cNvSpPr/>
            <p:nvPr/>
          </p:nvSpPr>
          <p:spPr>
            <a:xfrm>
              <a:off x="2225741" y="10541561"/>
              <a:ext cx="5334635" cy="150495"/>
            </a:xfrm>
            <a:custGeom>
              <a:avLst/>
              <a:gdLst/>
              <a:ahLst/>
              <a:cxnLst/>
              <a:rect l="l" t="t" r="r" b="b"/>
              <a:pathLst>
                <a:path w="5334634" h="150495">
                  <a:moveTo>
                    <a:pt x="5334254" y="0"/>
                  </a:moveTo>
                  <a:lnTo>
                    <a:pt x="0" y="0"/>
                  </a:lnTo>
                  <a:lnTo>
                    <a:pt x="97358" y="150444"/>
                  </a:lnTo>
                  <a:lnTo>
                    <a:pt x="5334254" y="150444"/>
                  </a:lnTo>
                  <a:lnTo>
                    <a:pt x="5334254" y="0"/>
                  </a:lnTo>
                  <a:close/>
                </a:path>
              </a:pathLst>
            </a:custGeom>
            <a:solidFill>
              <a:srgbClr val="003E7E"/>
            </a:solidFill>
          </p:spPr>
          <p:txBody>
            <a:bodyPr wrap="square" lIns="0" tIns="0" rIns="0" bIns="0" rtlCol="0"/>
            <a:lstStyle/>
            <a:p>
              <a:endParaRPr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sp>
          <p:nvSpPr>
            <p:cNvPr id="17" name="bg object 17"/>
            <p:cNvSpPr/>
            <p:nvPr/>
          </p:nvSpPr>
          <p:spPr>
            <a:xfrm>
              <a:off x="6819092" y="10542544"/>
              <a:ext cx="356870" cy="149860"/>
            </a:xfrm>
            <a:custGeom>
              <a:avLst/>
              <a:gdLst/>
              <a:ahLst/>
              <a:cxnLst/>
              <a:rect l="l" t="t" r="r" b="b"/>
              <a:pathLst>
                <a:path w="356870" h="149859">
                  <a:moveTo>
                    <a:pt x="259880" y="0"/>
                  </a:moveTo>
                  <a:lnTo>
                    <a:pt x="0" y="0"/>
                  </a:lnTo>
                  <a:lnTo>
                    <a:pt x="96723" y="149453"/>
                  </a:lnTo>
                  <a:lnTo>
                    <a:pt x="356603" y="149453"/>
                  </a:lnTo>
                  <a:lnTo>
                    <a:pt x="259880" y="0"/>
                  </a:lnTo>
                  <a:close/>
                </a:path>
              </a:pathLst>
            </a:custGeom>
            <a:solidFill>
              <a:srgbClr val="B5111A"/>
            </a:solidFill>
          </p:spPr>
          <p:txBody>
            <a:bodyPr wrap="square" lIns="0" tIns="0" rIns="0" bIns="0" rtlCol="0"/>
            <a:lstStyle/>
            <a:p>
              <a:endParaRPr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094982"/>
            <a:ext cx="49618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기술 개요</a:t>
            </a:r>
            <a:endParaRPr lang="en-US" sz="390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3191310"/>
            <a:ext cx="6955631" cy="7939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본 기술은 </a:t>
            </a:r>
            <a:r>
              <a:rPr lang="en-US" sz="195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고체 전해질 기반 전기화학셀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을 이용하여, 배출가스 중 오염물질을 </a:t>
            </a:r>
            <a:r>
              <a:rPr lang="en-US" sz="195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가스상에서 직접 전기화학적으로 </a:t>
            </a:r>
            <a:r>
              <a:rPr lang="en-US" sz="1950" b="1" dirty="0" err="1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분해</a:t>
            </a:r>
            <a:r>
              <a:rPr lang="en-US" sz="195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하는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95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기술</a:t>
            </a:r>
            <a:r>
              <a:rPr lang="ko-KR" altLang="en-US" sz="195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입니</a:t>
            </a:r>
            <a:r>
              <a:rPr lang="en-US" sz="195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9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3790" y="4163812"/>
            <a:ext cx="6955631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특허는 단순한 흡착·흡수·연소 후처리 방식이 아니라, 캐소드 / 애노드, 멤브레인을 포함하는 고체 전해질, 이종 금속 전자매개체를 포함하는 전극으로 구성된 전기화학 셀 구조를 통해, </a:t>
            </a: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기체–고체 전기화학 반응으로 오염물질을 분해하는 방식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을 </a:t>
            </a:r>
            <a:r>
              <a:rPr lang="en-US" sz="160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권리화하고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있</a:t>
            </a:r>
            <a:r>
              <a:rPr lang="ko-KR" altLang="en-US" sz="160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습니</a:t>
            </a:r>
            <a:r>
              <a:rPr lang="en-US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5" name="Shape 3"/>
          <p:cNvSpPr/>
          <p:nvPr/>
        </p:nvSpPr>
        <p:spPr>
          <a:xfrm>
            <a:off x="8098274" y="3272022"/>
            <a:ext cx="5888712" cy="3108127"/>
          </a:xfrm>
          <a:prstGeom prst="roundRect">
            <a:avLst>
              <a:gd name="adj" fmla="val 9195"/>
            </a:avLst>
          </a:prstGeom>
          <a:solidFill>
            <a:srgbClr val="84C1FA"/>
          </a:solidFill>
          <a:ln/>
        </p:spPr>
      </p:sp>
      <p:sp>
        <p:nvSpPr>
          <p:cNvPr id="6" name="Text 4"/>
          <p:cNvSpPr/>
          <p:nvPr/>
        </p:nvSpPr>
        <p:spPr>
          <a:xfrm>
            <a:off x="8296632" y="3470380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핵심 구성 요소</a:t>
            </a:r>
            <a:endParaRPr lang="en-US" sz="19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 5"/>
          <p:cNvSpPr/>
          <p:nvPr/>
        </p:nvSpPr>
        <p:spPr>
          <a:xfrm>
            <a:off x="8296632" y="3978896"/>
            <a:ext cx="5491996" cy="9526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캐소드 / 애노드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멤브레인을 포함하는 고체 전해질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이종 금속 전자매개체를 포함하는 전극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Text 6"/>
          <p:cNvSpPr/>
          <p:nvPr/>
        </p:nvSpPr>
        <p:spPr>
          <a:xfrm>
            <a:off x="8296632" y="5110167"/>
            <a:ext cx="5491996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본 기술은 특히 휘발성 유기화합물(VOCs) 등 혼합재·대체원료 사용 과정에서 발생 가능성이 높은 가스상 오염물질을 직접 처리하는 데 </a:t>
            </a:r>
            <a:r>
              <a:rPr lang="en-US" sz="1600" b="1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초점을</a:t>
            </a: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ko-KR" altLang="en-US" sz="1600" b="1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두고 </a:t>
            </a:r>
            <a:r>
              <a:rPr lang="ko-KR" altLang="en-US" sz="1600" b="1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있습니</a:t>
            </a:r>
            <a:r>
              <a:rPr lang="en-US" sz="1600" b="1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0" y="11"/>
            <a:ext cx="14630400" cy="10972789"/>
            <a:chOff x="0" y="11"/>
            <a:chExt cx="14630400" cy="10972789"/>
          </a:xfrm>
        </p:grpSpPr>
        <p:grpSp>
          <p:nvGrpSpPr>
            <p:cNvPr id="10" name="object 2"/>
            <p:cNvGrpSpPr/>
            <p:nvPr/>
          </p:nvGrpSpPr>
          <p:grpSpPr>
            <a:xfrm>
              <a:off x="0" y="11"/>
              <a:ext cx="14630400" cy="10972789"/>
              <a:chOff x="0" y="11"/>
              <a:chExt cx="7560309" cy="10972789"/>
            </a:xfrm>
          </p:grpSpPr>
          <p:sp>
            <p:nvSpPr>
              <p:cNvPr id="14" name="object 3"/>
              <p:cNvSpPr/>
              <p:nvPr/>
            </p:nvSpPr>
            <p:spPr>
              <a:xfrm>
                <a:off x="1" y="394297"/>
                <a:ext cx="229923" cy="10578503"/>
              </a:xfrm>
              <a:custGeom>
                <a:avLst/>
                <a:gdLst/>
                <a:ahLst/>
                <a:cxnLst/>
                <a:rect l="l" t="t" r="r" b="b"/>
                <a:pathLst>
                  <a:path w="467359" h="10297795">
                    <a:moveTo>
                      <a:pt x="466775" y="0"/>
                    </a:moveTo>
                    <a:lnTo>
                      <a:pt x="0" y="0"/>
                    </a:lnTo>
                    <a:lnTo>
                      <a:pt x="0" y="10297706"/>
                    </a:lnTo>
                    <a:lnTo>
                      <a:pt x="466775" y="10297706"/>
                    </a:lnTo>
                    <a:lnTo>
                      <a:pt x="466775" y="0"/>
                    </a:lnTo>
                    <a:close/>
                  </a:path>
                </a:pathLst>
              </a:custGeom>
              <a:solidFill>
                <a:srgbClr val="D1D3D4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15" name="object 4"/>
              <p:cNvSpPr/>
              <p:nvPr/>
            </p:nvSpPr>
            <p:spPr>
              <a:xfrm>
                <a:off x="0" y="11"/>
                <a:ext cx="7560309" cy="780405"/>
              </a:xfrm>
              <a:custGeom>
                <a:avLst/>
                <a:gdLst/>
                <a:ahLst/>
                <a:cxnLst/>
                <a:rect l="l" t="t" r="r" b="b"/>
                <a:pathLst>
                  <a:path w="7560309" h="396240">
                    <a:moveTo>
                      <a:pt x="7559992" y="0"/>
                    </a:moveTo>
                    <a:lnTo>
                      <a:pt x="0" y="0"/>
                    </a:lnTo>
                    <a:lnTo>
                      <a:pt x="0" y="395998"/>
                    </a:lnTo>
                    <a:lnTo>
                      <a:pt x="7559992" y="395998"/>
                    </a:lnTo>
                    <a:lnTo>
                      <a:pt x="7559992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16" name="object 5"/>
              <p:cNvSpPr/>
              <p:nvPr/>
            </p:nvSpPr>
            <p:spPr>
              <a:xfrm>
                <a:off x="0" y="12"/>
                <a:ext cx="1216660" cy="396240"/>
              </a:xfrm>
              <a:custGeom>
                <a:avLst/>
                <a:gdLst/>
                <a:ahLst/>
                <a:cxnLst/>
                <a:rect l="l" t="t" r="r" b="b"/>
                <a:pathLst>
                  <a:path w="1216660" h="396240">
                    <a:moveTo>
                      <a:pt x="251117" y="72834"/>
                    </a:moveTo>
                    <a:lnTo>
                      <a:pt x="203987" y="0"/>
                    </a:lnTo>
                    <a:lnTo>
                      <a:pt x="0" y="0"/>
                    </a:lnTo>
                    <a:lnTo>
                      <a:pt x="0" y="72834"/>
                    </a:lnTo>
                    <a:lnTo>
                      <a:pt x="251117" y="72834"/>
                    </a:lnTo>
                    <a:close/>
                  </a:path>
                  <a:path w="1216660" h="396240">
                    <a:moveTo>
                      <a:pt x="1216634" y="395998"/>
                    </a:moveTo>
                    <a:lnTo>
                      <a:pt x="960348" y="0"/>
                    </a:lnTo>
                    <a:lnTo>
                      <a:pt x="734771" y="0"/>
                    </a:lnTo>
                    <a:lnTo>
                      <a:pt x="991057" y="395998"/>
                    </a:lnTo>
                    <a:lnTo>
                      <a:pt x="1216634" y="395998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17" name="object 6"/>
              <p:cNvSpPr/>
              <p:nvPr/>
            </p:nvSpPr>
            <p:spPr>
              <a:xfrm>
                <a:off x="327172" y="180998"/>
                <a:ext cx="309880" cy="215265"/>
              </a:xfrm>
              <a:custGeom>
                <a:avLst/>
                <a:gdLst/>
                <a:ahLst/>
                <a:cxnLst/>
                <a:rect l="l" t="t" r="r" b="b"/>
                <a:pathLst>
                  <a:path w="309880" h="215265">
                    <a:moveTo>
                      <a:pt x="170129" y="0"/>
                    </a:moveTo>
                    <a:lnTo>
                      <a:pt x="0" y="0"/>
                    </a:lnTo>
                    <a:lnTo>
                      <a:pt x="139153" y="215011"/>
                    </a:lnTo>
                    <a:lnTo>
                      <a:pt x="309270" y="215011"/>
                    </a:lnTo>
                    <a:lnTo>
                      <a:pt x="170129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  <p:grpSp>
          <p:nvGrpSpPr>
            <p:cNvPr id="11" name="그룹 10"/>
            <p:cNvGrpSpPr/>
            <p:nvPr/>
          </p:nvGrpSpPr>
          <p:grpSpPr>
            <a:xfrm>
              <a:off x="2251881" y="10639047"/>
              <a:ext cx="12378519" cy="333753"/>
              <a:chOff x="2225741" y="10541561"/>
              <a:chExt cx="5334635" cy="150843"/>
            </a:xfrm>
          </p:grpSpPr>
          <p:sp>
            <p:nvSpPr>
              <p:cNvPr id="12" name="bg object 16"/>
              <p:cNvSpPr/>
              <p:nvPr/>
            </p:nvSpPr>
            <p:spPr>
              <a:xfrm>
                <a:off x="2225741" y="10541561"/>
                <a:ext cx="5334635" cy="150495"/>
              </a:xfrm>
              <a:custGeom>
                <a:avLst/>
                <a:gdLst/>
                <a:ahLst/>
                <a:cxnLst/>
                <a:rect l="l" t="t" r="r" b="b"/>
                <a:pathLst>
                  <a:path w="5334634" h="150495">
                    <a:moveTo>
                      <a:pt x="5334254" y="0"/>
                    </a:moveTo>
                    <a:lnTo>
                      <a:pt x="0" y="0"/>
                    </a:lnTo>
                    <a:lnTo>
                      <a:pt x="97358" y="150444"/>
                    </a:lnTo>
                    <a:lnTo>
                      <a:pt x="5334254" y="150444"/>
                    </a:lnTo>
                    <a:lnTo>
                      <a:pt x="5334254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13" name="bg object 17"/>
              <p:cNvSpPr/>
              <p:nvPr/>
            </p:nvSpPr>
            <p:spPr>
              <a:xfrm>
                <a:off x="6819092" y="10542544"/>
                <a:ext cx="35687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356870" h="149859">
                    <a:moveTo>
                      <a:pt x="259880" y="0"/>
                    </a:moveTo>
                    <a:lnTo>
                      <a:pt x="0" y="0"/>
                    </a:lnTo>
                    <a:lnTo>
                      <a:pt x="96723" y="149453"/>
                    </a:lnTo>
                    <a:lnTo>
                      <a:pt x="356603" y="149453"/>
                    </a:lnTo>
                    <a:lnTo>
                      <a:pt x="259880" y="0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</p:grpSp>
      <p:pic>
        <p:nvPicPr>
          <p:cNvPr id="18" name="그림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404213" y="5299053"/>
            <a:ext cx="3734786" cy="49744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666762"/>
            <a:ext cx="8142565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한일시멘트 기술 수요와의 직접적 연결성</a:t>
            </a:r>
            <a:endParaRPr lang="en-US" sz="390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3683675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한일시멘트의 2025년 민간 R&amp;D 수요는 다음과 </a:t>
            </a:r>
            <a:r>
              <a:rPr lang="en-US" sz="160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같이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60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요약</a:t>
            </a:r>
            <a:r>
              <a:rPr lang="ko-KR" altLang="en-US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됩니다</a:t>
            </a:r>
            <a:r>
              <a:rPr lang="en-US" altLang="ko-KR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 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93790" y="4224457"/>
            <a:ext cx="3111937" cy="1143476"/>
          </a:xfrm>
          <a:prstGeom prst="roundRect">
            <a:avLst>
              <a:gd name="adj" fmla="val 15621"/>
            </a:avLst>
          </a:prstGeom>
          <a:solidFill>
            <a:srgbClr val="CEE6FD"/>
          </a:solidFill>
          <a:ln/>
        </p:spPr>
      </p:sp>
      <p:sp>
        <p:nvSpPr>
          <p:cNvPr id="5" name="Text 3"/>
          <p:cNvSpPr/>
          <p:nvPr/>
        </p:nvSpPr>
        <p:spPr>
          <a:xfrm>
            <a:off x="992148" y="4422815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클링커 사용량 저감</a:t>
            </a:r>
            <a:endParaRPr lang="en-US" sz="19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6" name="Text 4"/>
          <p:cNvSpPr/>
          <p:nvPr/>
        </p:nvSpPr>
        <p:spPr>
          <a:xfrm>
            <a:off x="992148" y="4852035"/>
            <a:ext cx="271522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혼합재 증대를 위한 기술 개발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04084" y="4224457"/>
            <a:ext cx="3111937" cy="1143476"/>
          </a:xfrm>
          <a:prstGeom prst="roundRect">
            <a:avLst>
              <a:gd name="adj" fmla="val 15621"/>
            </a:avLst>
          </a:prstGeom>
          <a:solidFill>
            <a:srgbClr val="CEE6FD"/>
          </a:solidFill>
          <a:ln/>
        </p:spPr>
      </p:sp>
      <p:sp>
        <p:nvSpPr>
          <p:cNvPr id="8" name="Text 6"/>
          <p:cNvSpPr/>
          <p:nvPr/>
        </p:nvSpPr>
        <p:spPr>
          <a:xfrm>
            <a:off x="4302443" y="4422815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혼합시멘트 확대</a:t>
            </a:r>
            <a:endParaRPr lang="en-US" sz="19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Text 7"/>
          <p:cNvSpPr/>
          <p:nvPr/>
        </p:nvSpPr>
        <p:spPr>
          <a:xfrm>
            <a:off x="4302443" y="4852035"/>
            <a:ext cx="271522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대규모 실증 및 표준화 추진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7414379" y="4224457"/>
            <a:ext cx="3111937" cy="1143476"/>
          </a:xfrm>
          <a:prstGeom prst="roundRect">
            <a:avLst>
              <a:gd name="adj" fmla="val 15621"/>
            </a:avLst>
          </a:prstGeom>
          <a:solidFill>
            <a:srgbClr val="CEE6FD"/>
          </a:solidFill>
          <a:ln/>
        </p:spPr>
      </p:sp>
      <p:sp>
        <p:nvSpPr>
          <p:cNvPr id="11" name="Text 9"/>
          <p:cNvSpPr/>
          <p:nvPr/>
        </p:nvSpPr>
        <p:spPr>
          <a:xfrm>
            <a:off x="7612737" y="4422815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품질·공정 안정성</a:t>
            </a:r>
            <a:endParaRPr lang="en-US" sz="19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7612737" y="4852035"/>
            <a:ext cx="271522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다양한 혼합재 적용 시 확보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10724674" y="4224457"/>
            <a:ext cx="3111937" cy="1143476"/>
          </a:xfrm>
          <a:prstGeom prst="roundRect">
            <a:avLst>
              <a:gd name="adj" fmla="val 15621"/>
            </a:avLst>
          </a:prstGeom>
          <a:solidFill>
            <a:srgbClr val="CEE6FD"/>
          </a:solidFill>
          <a:ln/>
        </p:spPr>
      </p:sp>
      <p:sp>
        <p:nvSpPr>
          <p:cNvPr id="14" name="Text 12"/>
          <p:cNvSpPr/>
          <p:nvPr/>
        </p:nvSpPr>
        <p:spPr>
          <a:xfrm>
            <a:off x="10923032" y="4422815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KS 기준 개정</a:t>
            </a:r>
            <a:endParaRPr lang="en-US" sz="19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0923032" y="4852035"/>
            <a:ext cx="2715220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장기 내구성 검증 진행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793790" y="5591175"/>
            <a:ext cx="13042821" cy="3969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혼합재 비중이 증가할수록, 시멘트 제조 공정에서는 다음과 같은 </a:t>
            </a:r>
            <a:r>
              <a:rPr lang="en-US" sz="1950" b="1" dirty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새로운 관리 포인트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가 </a:t>
            </a:r>
            <a:r>
              <a:rPr lang="en-US" sz="195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자연스럽게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95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발생</a:t>
            </a:r>
            <a:r>
              <a:rPr lang="ko-KR" altLang="en-US" sz="195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합니</a:t>
            </a:r>
            <a:r>
              <a:rPr lang="en-US" sz="195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9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793790" y="6211372"/>
            <a:ext cx="4215289" cy="1077516"/>
          </a:xfrm>
          <a:prstGeom prst="roundRect">
            <a:avLst>
              <a:gd name="adj" fmla="val 10183"/>
            </a:avLst>
          </a:prstGeom>
          <a:solidFill>
            <a:srgbClr val="FFFFFF"/>
          </a:solidFill>
          <a:ln w="22860">
            <a:solidFill>
              <a:srgbClr val="B4CCE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70930" y="6211372"/>
            <a:ext cx="91440" cy="1077516"/>
          </a:xfrm>
          <a:prstGeom prst="roundRect">
            <a:avLst>
              <a:gd name="adj" fmla="val 195349"/>
            </a:avLst>
          </a:prstGeom>
          <a:solidFill>
            <a:srgbClr val="84C1FA"/>
          </a:solidFill>
          <a:ln/>
        </p:spPr>
      </p:sp>
      <p:sp>
        <p:nvSpPr>
          <p:cNvPr id="19" name="Text 17"/>
          <p:cNvSpPr/>
          <p:nvPr/>
        </p:nvSpPr>
        <p:spPr>
          <a:xfrm>
            <a:off x="1083588" y="6432590"/>
            <a:ext cx="3704273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혼합재 전처리·분쇄·혼합 과정에서의 </a:t>
            </a:r>
            <a:r>
              <a:rPr lang="en-US" sz="15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배출가스 조성 변화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5207437" y="6211372"/>
            <a:ext cx="4215408" cy="1077516"/>
          </a:xfrm>
          <a:prstGeom prst="roundRect">
            <a:avLst>
              <a:gd name="adj" fmla="val 10183"/>
            </a:avLst>
          </a:prstGeom>
          <a:solidFill>
            <a:srgbClr val="FFFFFF"/>
          </a:solidFill>
          <a:ln w="22860">
            <a:solidFill>
              <a:srgbClr val="B4CCE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184577" y="6211372"/>
            <a:ext cx="91440" cy="1077516"/>
          </a:xfrm>
          <a:prstGeom prst="roundRect">
            <a:avLst>
              <a:gd name="adj" fmla="val 195349"/>
            </a:avLst>
          </a:prstGeom>
          <a:solidFill>
            <a:srgbClr val="84C1FA"/>
          </a:solidFill>
          <a:ln/>
        </p:spPr>
      </p:sp>
      <p:sp>
        <p:nvSpPr>
          <p:cNvPr id="22" name="Text 20"/>
          <p:cNvSpPr/>
          <p:nvPr/>
        </p:nvSpPr>
        <p:spPr>
          <a:xfrm>
            <a:off x="5497235" y="6432590"/>
            <a:ext cx="3704392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기존 클링커 중심 공정과 다른 </a:t>
            </a:r>
            <a:r>
              <a:rPr lang="en-US" sz="15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유기계 성분(VOCs 등) 발생 가능성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9621203" y="6211372"/>
            <a:ext cx="4215289" cy="1077516"/>
          </a:xfrm>
          <a:prstGeom prst="roundRect">
            <a:avLst>
              <a:gd name="adj" fmla="val 10183"/>
            </a:avLst>
          </a:prstGeom>
          <a:solidFill>
            <a:srgbClr val="FFFFFF"/>
          </a:solidFill>
          <a:ln w="22860">
            <a:solidFill>
              <a:srgbClr val="B4CCE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598343" y="6211372"/>
            <a:ext cx="91440" cy="1077516"/>
          </a:xfrm>
          <a:prstGeom prst="roundRect">
            <a:avLst>
              <a:gd name="adj" fmla="val 195349"/>
            </a:avLst>
          </a:prstGeom>
          <a:solidFill>
            <a:srgbClr val="84C1FA"/>
          </a:solidFill>
          <a:ln/>
        </p:spPr>
      </p:sp>
      <p:sp>
        <p:nvSpPr>
          <p:cNvPr id="25" name="Text 23"/>
          <p:cNvSpPr/>
          <p:nvPr/>
        </p:nvSpPr>
        <p:spPr>
          <a:xfrm>
            <a:off x="9911001" y="6432590"/>
            <a:ext cx="3704273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장기 실증 과정에서의 </a:t>
            </a:r>
            <a:r>
              <a:rPr lang="en-US" sz="15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배출물 관리·환경 규제 대응 필요성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793790" y="7512129"/>
            <a:ext cx="13042821" cy="7939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195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본 특허는 바로 이 지점에서, 혼합재 확대 과정에서 발생하는 가스상 오염물질을 공정 외부로 배출하기 전에 직접 분해·저감할 수 있는 기술 </a:t>
            </a:r>
            <a:r>
              <a:rPr lang="en-US" sz="1950" b="1" dirty="0" err="1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옵션을</a:t>
            </a:r>
            <a:r>
              <a:rPr lang="en-US" sz="195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950" b="1" dirty="0" err="1" smtClean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제공</a:t>
            </a:r>
            <a:r>
              <a:rPr lang="ko-KR" altLang="en-US" sz="1950" b="1" dirty="0" err="1" smtClean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합니</a:t>
            </a:r>
            <a:r>
              <a:rPr lang="en-US" sz="1950" b="1" dirty="0" smtClean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95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9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pSp>
        <p:nvGrpSpPr>
          <p:cNvPr id="27" name="그룹 26"/>
          <p:cNvGrpSpPr/>
          <p:nvPr/>
        </p:nvGrpSpPr>
        <p:grpSpPr>
          <a:xfrm>
            <a:off x="0" y="11"/>
            <a:ext cx="14630400" cy="10972789"/>
            <a:chOff x="0" y="11"/>
            <a:chExt cx="14630400" cy="10972789"/>
          </a:xfrm>
        </p:grpSpPr>
        <p:grpSp>
          <p:nvGrpSpPr>
            <p:cNvPr id="28" name="object 2"/>
            <p:cNvGrpSpPr/>
            <p:nvPr/>
          </p:nvGrpSpPr>
          <p:grpSpPr>
            <a:xfrm>
              <a:off x="0" y="11"/>
              <a:ext cx="14630400" cy="10972789"/>
              <a:chOff x="0" y="11"/>
              <a:chExt cx="7560309" cy="10972789"/>
            </a:xfrm>
          </p:grpSpPr>
          <p:sp>
            <p:nvSpPr>
              <p:cNvPr id="32" name="object 3"/>
              <p:cNvSpPr/>
              <p:nvPr/>
            </p:nvSpPr>
            <p:spPr>
              <a:xfrm>
                <a:off x="1" y="394297"/>
                <a:ext cx="229923" cy="10578503"/>
              </a:xfrm>
              <a:custGeom>
                <a:avLst/>
                <a:gdLst/>
                <a:ahLst/>
                <a:cxnLst/>
                <a:rect l="l" t="t" r="r" b="b"/>
                <a:pathLst>
                  <a:path w="467359" h="10297795">
                    <a:moveTo>
                      <a:pt x="466775" y="0"/>
                    </a:moveTo>
                    <a:lnTo>
                      <a:pt x="0" y="0"/>
                    </a:lnTo>
                    <a:lnTo>
                      <a:pt x="0" y="10297706"/>
                    </a:lnTo>
                    <a:lnTo>
                      <a:pt x="466775" y="10297706"/>
                    </a:lnTo>
                    <a:lnTo>
                      <a:pt x="466775" y="0"/>
                    </a:lnTo>
                    <a:close/>
                  </a:path>
                </a:pathLst>
              </a:custGeom>
              <a:solidFill>
                <a:srgbClr val="D1D3D4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33" name="object 4"/>
              <p:cNvSpPr/>
              <p:nvPr/>
            </p:nvSpPr>
            <p:spPr>
              <a:xfrm>
                <a:off x="0" y="11"/>
                <a:ext cx="7560309" cy="780405"/>
              </a:xfrm>
              <a:custGeom>
                <a:avLst/>
                <a:gdLst/>
                <a:ahLst/>
                <a:cxnLst/>
                <a:rect l="l" t="t" r="r" b="b"/>
                <a:pathLst>
                  <a:path w="7560309" h="396240">
                    <a:moveTo>
                      <a:pt x="7559992" y="0"/>
                    </a:moveTo>
                    <a:lnTo>
                      <a:pt x="0" y="0"/>
                    </a:lnTo>
                    <a:lnTo>
                      <a:pt x="0" y="395998"/>
                    </a:lnTo>
                    <a:lnTo>
                      <a:pt x="7559992" y="395998"/>
                    </a:lnTo>
                    <a:lnTo>
                      <a:pt x="7559992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34" name="object 5"/>
              <p:cNvSpPr/>
              <p:nvPr/>
            </p:nvSpPr>
            <p:spPr>
              <a:xfrm>
                <a:off x="0" y="12"/>
                <a:ext cx="1216660" cy="396240"/>
              </a:xfrm>
              <a:custGeom>
                <a:avLst/>
                <a:gdLst/>
                <a:ahLst/>
                <a:cxnLst/>
                <a:rect l="l" t="t" r="r" b="b"/>
                <a:pathLst>
                  <a:path w="1216660" h="396240">
                    <a:moveTo>
                      <a:pt x="251117" y="72834"/>
                    </a:moveTo>
                    <a:lnTo>
                      <a:pt x="203987" y="0"/>
                    </a:lnTo>
                    <a:lnTo>
                      <a:pt x="0" y="0"/>
                    </a:lnTo>
                    <a:lnTo>
                      <a:pt x="0" y="72834"/>
                    </a:lnTo>
                    <a:lnTo>
                      <a:pt x="251117" y="72834"/>
                    </a:lnTo>
                    <a:close/>
                  </a:path>
                  <a:path w="1216660" h="396240">
                    <a:moveTo>
                      <a:pt x="1216634" y="395998"/>
                    </a:moveTo>
                    <a:lnTo>
                      <a:pt x="960348" y="0"/>
                    </a:lnTo>
                    <a:lnTo>
                      <a:pt x="734771" y="0"/>
                    </a:lnTo>
                    <a:lnTo>
                      <a:pt x="991057" y="395998"/>
                    </a:lnTo>
                    <a:lnTo>
                      <a:pt x="1216634" y="395998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327172" y="180998"/>
                <a:ext cx="309880" cy="215265"/>
              </a:xfrm>
              <a:custGeom>
                <a:avLst/>
                <a:gdLst/>
                <a:ahLst/>
                <a:cxnLst/>
                <a:rect l="l" t="t" r="r" b="b"/>
                <a:pathLst>
                  <a:path w="309880" h="215265">
                    <a:moveTo>
                      <a:pt x="170129" y="0"/>
                    </a:moveTo>
                    <a:lnTo>
                      <a:pt x="0" y="0"/>
                    </a:lnTo>
                    <a:lnTo>
                      <a:pt x="139153" y="215011"/>
                    </a:lnTo>
                    <a:lnTo>
                      <a:pt x="309270" y="215011"/>
                    </a:lnTo>
                    <a:lnTo>
                      <a:pt x="170129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  <p:grpSp>
          <p:nvGrpSpPr>
            <p:cNvPr id="29" name="그룹 28"/>
            <p:cNvGrpSpPr/>
            <p:nvPr/>
          </p:nvGrpSpPr>
          <p:grpSpPr>
            <a:xfrm>
              <a:off x="2251881" y="10639047"/>
              <a:ext cx="12378519" cy="333753"/>
              <a:chOff x="2225741" y="10541561"/>
              <a:chExt cx="5334635" cy="150843"/>
            </a:xfrm>
          </p:grpSpPr>
          <p:sp>
            <p:nvSpPr>
              <p:cNvPr id="30" name="bg object 16"/>
              <p:cNvSpPr/>
              <p:nvPr/>
            </p:nvSpPr>
            <p:spPr>
              <a:xfrm>
                <a:off x="2225741" y="10541561"/>
                <a:ext cx="5334635" cy="150495"/>
              </a:xfrm>
              <a:custGeom>
                <a:avLst/>
                <a:gdLst/>
                <a:ahLst/>
                <a:cxnLst/>
                <a:rect l="l" t="t" r="r" b="b"/>
                <a:pathLst>
                  <a:path w="5334634" h="150495">
                    <a:moveTo>
                      <a:pt x="5334254" y="0"/>
                    </a:moveTo>
                    <a:lnTo>
                      <a:pt x="0" y="0"/>
                    </a:lnTo>
                    <a:lnTo>
                      <a:pt x="97358" y="150444"/>
                    </a:lnTo>
                    <a:lnTo>
                      <a:pt x="5334254" y="150444"/>
                    </a:lnTo>
                    <a:lnTo>
                      <a:pt x="5334254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31" name="bg object 17"/>
              <p:cNvSpPr/>
              <p:nvPr/>
            </p:nvSpPr>
            <p:spPr>
              <a:xfrm>
                <a:off x="6819092" y="10542544"/>
                <a:ext cx="35687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356870" h="149859">
                    <a:moveTo>
                      <a:pt x="259880" y="0"/>
                    </a:moveTo>
                    <a:lnTo>
                      <a:pt x="0" y="0"/>
                    </a:lnTo>
                    <a:lnTo>
                      <a:pt x="96723" y="149453"/>
                    </a:lnTo>
                    <a:lnTo>
                      <a:pt x="356603" y="149453"/>
                    </a:lnTo>
                    <a:lnTo>
                      <a:pt x="259880" y="0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964293"/>
            <a:ext cx="5404009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청구항 구조 및 실시 가능성</a:t>
            </a:r>
            <a:endParaRPr lang="en-US" sz="390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3080385"/>
            <a:ext cx="3775829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청구항 구조 요약 (핵심 포인트)</a:t>
            </a:r>
            <a:endParaRPr lang="en-US" sz="23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93790" y="3675697"/>
            <a:ext cx="6279356" cy="2403396"/>
          </a:xfrm>
          <a:prstGeom prst="roundRect">
            <a:avLst>
              <a:gd name="adj" fmla="val 7432"/>
            </a:avLst>
          </a:prstGeom>
          <a:solidFill>
            <a:srgbClr val="B5DAFC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148" y="3950375"/>
            <a:ext cx="310039" cy="24800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00545" y="3923586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▷ 장치(구조) 청구항</a:t>
            </a:r>
            <a:endParaRPr lang="en-US" sz="19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 4"/>
          <p:cNvSpPr/>
          <p:nvPr/>
        </p:nvSpPr>
        <p:spPr>
          <a:xfrm>
            <a:off x="1500545" y="4432102"/>
            <a:ext cx="5374243" cy="1270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고체 전해질(멤브레인 포함)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캐소드 / 애노드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이종 금속 전자매개체를 포함하는 전극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가스상 오염물질이 통과·접촉하는 셀 구조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Shape 5"/>
          <p:cNvSpPr/>
          <p:nvPr/>
        </p:nvSpPr>
        <p:spPr>
          <a:xfrm>
            <a:off x="793790" y="5886028"/>
            <a:ext cx="6279356" cy="2482929"/>
          </a:xfrm>
          <a:prstGeom prst="roundRect">
            <a:avLst>
              <a:gd name="adj" fmla="val 7194"/>
            </a:avLst>
          </a:prstGeom>
          <a:solidFill>
            <a:srgbClr val="B5DAFC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148" y="6160705"/>
            <a:ext cx="310039" cy="248007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00545" y="6133916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95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▷ 방법 청구항 (중요)</a:t>
            </a:r>
            <a:endParaRPr lang="en-US" sz="19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1" name="Text 7"/>
          <p:cNvSpPr/>
          <p:nvPr/>
        </p:nvSpPr>
        <p:spPr>
          <a:xfrm>
            <a:off x="1500545" y="6642432"/>
            <a:ext cx="5374243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본 특허는 위 구조를 이용하여 </a:t>
            </a:r>
            <a:r>
              <a:rPr lang="en-US" sz="1600" b="1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가스상 오염물질을 전기화학적으로 분해하는 방법</a:t>
            </a: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을 명확히 권리 </a:t>
            </a:r>
            <a:r>
              <a:rPr lang="en-US" sz="1600" dirty="0" err="1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범위에</a:t>
            </a: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포함</a:t>
            </a:r>
            <a:r>
              <a:rPr lang="ko-KR" altLang="en-US" sz="1600" dirty="0" err="1" smtClean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합니</a:t>
            </a:r>
            <a:r>
              <a:rPr lang="en-US" sz="1600" dirty="0" smtClean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2" name="Text 8"/>
          <p:cNvSpPr/>
          <p:nvPr/>
        </p:nvSpPr>
        <p:spPr>
          <a:xfrm>
            <a:off x="1500545" y="7456105"/>
            <a:ext cx="5374243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즉, 권리는 특정 장비의 외형이나 명칭이 아니라 </a:t>
            </a:r>
            <a:r>
              <a:rPr lang="en-US" sz="1600" b="1" dirty="0">
                <a:solidFill>
                  <a:srgbClr val="F578DE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혼합재 확대 공정에서 채택되는 '오염물질 처리 방식' </a:t>
            </a:r>
            <a:r>
              <a:rPr lang="en-US" sz="1600" b="1" dirty="0" err="1">
                <a:solidFill>
                  <a:srgbClr val="F578DE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자체</a:t>
            </a:r>
            <a:r>
              <a:rPr lang="en-US" sz="1600" dirty="0" err="1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까지</a:t>
            </a:r>
            <a:r>
              <a:rPr lang="en-US" sz="160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포섭</a:t>
            </a:r>
            <a:r>
              <a:rPr lang="ko-KR" altLang="en-US" sz="1600" dirty="0" smtClean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합니다</a:t>
            </a:r>
            <a:r>
              <a:rPr lang="en-US" altLang="ko-KR" sz="1600" dirty="0" smtClean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r>
              <a:rPr lang="en-US" sz="1600" dirty="0" smtClean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3" name="Text 9"/>
          <p:cNvSpPr/>
          <p:nvPr/>
        </p:nvSpPr>
        <p:spPr>
          <a:xfrm>
            <a:off x="7564874" y="3080385"/>
            <a:ext cx="4612481" cy="3720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00"/>
              </a:lnSpc>
              <a:buNone/>
            </a:pPr>
            <a:r>
              <a:rPr lang="en-US" sz="23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구조 + 방법 청구항에 따른 실시 가능성</a:t>
            </a:r>
            <a:endParaRPr lang="en-US" sz="23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4" name="Text 10"/>
          <p:cNvSpPr/>
          <p:nvPr/>
        </p:nvSpPr>
        <p:spPr>
          <a:xfrm>
            <a:off x="7421996" y="3650813"/>
            <a:ext cx="6422234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한일시멘트가 향후 다음과 같은 방향으로 기술 개발·실증을 진행할 경우,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7421996" y="4146947"/>
            <a:ext cx="6422234" cy="15877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혼합재 비중 확대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다양한 혼합재(고로슬래그, 플라이애시, 석회석미분말 외 신규 혼합재) 적용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공정 안정성 및 장기 내구성 확보를 위한 배출물 관리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배출가스 중 유기계 성분 저감 기술 도입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7564874" y="5705172"/>
            <a:ext cx="6279356" cy="11908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그 과정에서 </a:t>
            </a:r>
            <a:r>
              <a:rPr lang="en-US" sz="19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전기화학적 방식으로 가스상 오염물질을 처리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하게 되면, 장비의 형태와 무관하게 </a:t>
            </a:r>
            <a:r>
              <a:rPr lang="en-US" sz="1950" b="1" dirty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본 특허의 방법 청구항이 실시되는 구조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가 될 </a:t>
            </a:r>
            <a:r>
              <a:rPr lang="en-US" sz="195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가능성이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95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있</a:t>
            </a:r>
            <a:r>
              <a:rPr lang="ko-KR" altLang="en-US" sz="195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습니</a:t>
            </a:r>
            <a:r>
              <a:rPr lang="en-US" sz="195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9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9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7" name="Text 13"/>
          <p:cNvSpPr/>
          <p:nvPr/>
        </p:nvSpPr>
        <p:spPr>
          <a:xfrm>
            <a:off x="7564874" y="7074629"/>
            <a:ext cx="6279356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이는 본 특허가 </a:t>
            </a:r>
            <a:r>
              <a:rPr lang="en-US" sz="1600" b="1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▶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"어떤 장치를 썼는가"가 아니라 </a:t>
            </a:r>
            <a:r>
              <a:rPr lang="en-US" sz="1600" b="1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▶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"어떤 방식으로 배출가스를 처리했는가"를 기준으로 권리 범위가 문제될 수 </a:t>
            </a:r>
            <a:r>
              <a:rPr lang="en-US" sz="160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있음을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60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의미</a:t>
            </a:r>
            <a:r>
              <a:rPr lang="ko-KR" altLang="en-US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하는 </a:t>
            </a:r>
            <a:r>
              <a:rPr lang="ko-KR" altLang="en-US" sz="160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것입니</a:t>
            </a:r>
            <a:r>
              <a:rPr lang="en-US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0" y="11"/>
            <a:ext cx="14630400" cy="10972789"/>
            <a:chOff x="0" y="11"/>
            <a:chExt cx="14630400" cy="10972789"/>
          </a:xfrm>
        </p:grpSpPr>
        <p:grpSp>
          <p:nvGrpSpPr>
            <p:cNvPr id="19" name="object 2"/>
            <p:cNvGrpSpPr/>
            <p:nvPr/>
          </p:nvGrpSpPr>
          <p:grpSpPr>
            <a:xfrm>
              <a:off x="0" y="11"/>
              <a:ext cx="14630400" cy="10972789"/>
              <a:chOff x="0" y="11"/>
              <a:chExt cx="7560309" cy="10972789"/>
            </a:xfrm>
          </p:grpSpPr>
          <p:sp>
            <p:nvSpPr>
              <p:cNvPr id="23" name="object 3"/>
              <p:cNvSpPr/>
              <p:nvPr/>
            </p:nvSpPr>
            <p:spPr>
              <a:xfrm>
                <a:off x="1" y="394297"/>
                <a:ext cx="229923" cy="10578503"/>
              </a:xfrm>
              <a:custGeom>
                <a:avLst/>
                <a:gdLst/>
                <a:ahLst/>
                <a:cxnLst/>
                <a:rect l="l" t="t" r="r" b="b"/>
                <a:pathLst>
                  <a:path w="467359" h="10297795">
                    <a:moveTo>
                      <a:pt x="466775" y="0"/>
                    </a:moveTo>
                    <a:lnTo>
                      <a:pt x="0" y="0"/>
                    </a:lnTo>
                    <a:lnTo>
                      <a:pt x="0" y="10297706"/>
                    </a:lnTo>
                    <a:lnTo>
                      <a:pt x="466775" y="10297706"/>
                    </a:lnTo>
                    <a:lnTo>
                      <a:pt x="466775" y="0"/>
                    </a:lnTo>
                    <a:close/>
                  </a:path>
                </a:pathLst>
              </a:custGeom>
              <a:solidFill>
                <a:srgbClr val="D1D3D4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24" name="object 4"/>
              <p:cNvSpPr/>
              <p:nvPr/>
            </p:nvSpPr>
            <p:spPr>
              <a:xfrm>
                <a:off x="0" y="11"/>
                <a:ext cx="7560309" cy="780405"/>
              </a:xfrm>
              <a:custGeom>
                <a:avLst/>
                <a:gdLst/>
                <a:ahLst/>
                <a:cxnLst/>
                <a:rect l="l" t="t" r="r" b="b"/>
                <a:pathLst>
                  <a:path w="7560309" h="396240">
                    <a:moveTo>
                      <a:pt x="7559992" y="0"/>
                    </a:moveTo>
                    <a:lnTo>
                      <a:pt x="0" y="0"/>
                    </a:lnTo>
                    <a:lnTo>
                      <a:pt x="0" y="395998"/>
                    </a:lnTo>
                    <a:lnTo>
                      <a:pt x="7559992" y="395998"/>
                    </a:lnTo>
                    <a:lnTo>
                      <a:pt x="7559992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25" name="object 5"/>
              <p:cNvSpPr/>
              <p:nvPr/>
            </p:nvSpPr>
            <p:spPr>
              <a:xfrm>
                <a:off x="0" y="12"/>
                <a:ext cx="1216660" cy="396240"/>
              </a:xfrm>
              <a:custGeom>
                <a:avLst/>
                <a:gdLst/>
                <a:ahLst/>
                <a:cxnLst/>
                <a:rect l="l" t="t" r="r" b="b"/>
                <a:pathLst>
                  <a:path w="1216660" h="396240">
                    <a:moveTo>
                      <a:pt x="251117" y="72834"/>
                    </a:moveTo>
                    <a:lnTo>
                      <a:pt x="203987" y="0"/>
                    </a:lnTo>
                    <a:lnTo>
                      <a:pt x="0" y="0"/>
                    </a:lnTo>
                    <a:lnTo>
                      <a:pt x="0" y="72834"/>
                    </a:lnTo>
                    <a:lnTo>
                      <a:pt x="251117" y="72834"/>
                    </a:lnTo>
                    <a:close/>
                  </a:path>
                  <a:path w="1216660" h="396240">
                    <a:moveTo>
                      <a:pt x="1216634" y="395998"/>
                    </a:moveTo>
                    <a:lnTo>
                      <a:pt x="960348" y="0"/>
                    </a:lnTo>
                    <a:lnTo>
                      <a:pt x="734771" y="0"/>
                    </a:lnTo>
                    <a:lnTo>
                      <a:pt x="991057" y="395998"/>
                    </a:lnTo>
                    <a:lnTo>
                      <a:pt x="1216634" y="395998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26" name="object 6"/>
              <p:cNvSpPr/>
              <p:nvPr/>
            </p:nvSpPr>
            <p:spPr>
              <a:xfrm>
                <a:off x="327172" y="180998"/>
                <a:ext cx="309880" cy="215265"/>
              </a:xfrm>
              <a:custGeom>
                <a:avLst/>
                <a:gdLst/>
                <a:ahLst/>
                <a:cxnLst/>
                <a:rect l="l" t="t" r="r" b="b"/>
                <a:pathLst>
                  <a:path w="309880" h="215265">
                    <a:moveTo>
                      <a:pt x="170129" y="0"/>
                    </a:moveTo>
                    <a:lnTo>
                      <a:pt x="0" y="0"/>
                    </a:lnTo>
                    <a:lnTo>
                      <a:pt x="139153" y="215011"/>
                    </a:lnTo>
                    <a:lnTo>
                      <a:pt x="309270" y="215011"/>
                    </a:lnTo>
                    <a:lnTo>
                      <a:pt x="170129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  <p:grpSp>
          <p:nvGrpSpPr>
            <p:cNvPr id="20" name="그룹 19"/>
            <p:cNvGrpSpPr/>
            <p:nvPr/>
          </p:nvGrpSpPr>
          <p:grpSpPr>
            <a:xfrm>
              <a:off x="2251881" y="10639047"/>
              <a:ext cx="12378519" cy="333753"/>
              <a:chOff x="2225741" y="10541561"/>
              <a:chExt cx="5334635" cy="150843"/>
            </a:xfrm>
          </p:grpSpPr>
          <p:sp>
            <p:nvSpPr>
              <p:cNvPr id="21" name="bg object 16"/>
              <p:cNvSpPr/>
              <p:nvPr/>
            </p:nvSpPr>
            <p:spPr>
              <a:xfrm>
                <a:off x="2225741" y="10541561"/>
                <a:ext cx="5334635" cy="150495"/>
              </a:xfrm>
              <a:custGeom>
                <a:avLst/>
                <a:gdLst/>
                <a:ahLst/>
                <a:cxnLst/>
                <a:rect l="l" t="t" r="r" b="b"/>
                <a:pathLst>
                  <a:path w="5334634" h="150495">
                    <a:moveTo>
                      <a:pt x="5334254" y="0"/>
                    </a:moveTo>
                    <a:lnTo>
                      <a:pt x="0" y="0"/>
                    </a:lnTo>
                    <a:lnTo>
                      <a:pt x="97358" y="150444"/>
                    </a:lnTo>
                    <a:lnTo>
                      <a:pt x="5334254" y="150444"/>
                    </a:lnTo>
                    <a:lnTo>
                      <a:pt x="5334254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22" name="bg object 17"/>
              <p:cNvSpPr/>
              <p:nvPr/>
            </p:nvSpPr>
            <p:spPr>
              <a:xfrm>
                <a:off x="6819092" y="10542544"/>
                <a:ext cx="35687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356870" h="149859">
                    <a:moveTo>
                      <a:pt x="259880" y="0"/>
                    </a:moveTo>
                    <a:lnTo>
                      <a:pt x="0" y="0"/>
                    </a:lnTo>
                    <a:lnTo>
                      <a:pt x="96723" y="149453"/>
                    </a:lnTo>
                    <a:lnTo>
                      <a:pt x="356603" y="149453"/>
                    </a:lnTo>
                    <a:lnTo>
                      <a:pt x="259880" y="0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045792"/>
            <a:ext cx="7050762" cy="5891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600"/>
              </a:lnSpc>
              <a:buNone/>
            </a:pPr>
            <a:r>
              <a:rPr lang="en-US" sz="3700" b="1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기존 기술 대비 차별성 및 전략적 의미</a:t>
            </a:r>
            <a:endParaRPr lang="en-US" sz="370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Shape 1"/>
          <p:cNvSpPr/>
          <p:nvPr/>
        </p:nvSpPr>
        <p:spPr>
          <a:xfrm>
            <a:off x="821086" y="1856553"/>
            <a:ext cx="13042821" cy="2636401"/>
          </a:xfrm>
          <a:prstGeom prst="roundRect">
            <a:avLst>
              <a:gd name="adj" fmla="val 6437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8706" y="1864173"/>
            <a:ext cx="13027581" cy="52423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1017420" y="1979187"/>
            <a:ext cx="2876074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구분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6" name="Text 4"/>
          <p:cNvSpPr/>
          <p:nvPr/>
        </p:nvSpPr>
        <p:spPr>
          <a:xfrm>
            <a:off x="4278065" y="1979187"/>
            <a:ext cx="450068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기존 혼합시멘트 공정 대응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 5"/>
          <p:cNvSpPr/>
          <p:nvPr/>
        </p:nvSpPr>
        <p:spPr>
          <a:xfrm>
            <a:off x="9163319" y="1979187"/>
            <a:ext cx="450449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본 특허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Shape 6"/>
          <p:cNvSpPr/>
          <p:nvPr/>
        </p:nvSpPr>
        <p:spPr>
          <a:xfrm>
            <a:off x="828706" y="2388405"/>
            <a:ext cx="13027581" cy="524232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1017420" y="2503419"/>
            <a:ext cx="2876074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배출가스 처리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278065" y="2503419"/>
            <a:ext cx="450068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흡착·흡수·연소 보조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1" name="Text 9"/>
          <p:cNvSpPr/>
          <p:nvPr/>
        </p:nvSpPr>
        <p:spPr>
          <a:xfrm>
            <a:off x="9163319" y="2503419"/>
            <a:ext cx="450449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전기화학적 직접 분해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828706" y="2912637"/>
            <a:ext cx="13027581" cy="52423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1017420" y="3027651"/>
            <a:ext cx="2876074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반응 메커니즘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278065" y="3027651"/>
            <a:ext cx="450068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물리·화학적 제거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9163319" y="3027651"/>
            <a:ext cx="450449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기체–고체 전기반응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828706" y="3436869"/>
            <a:ext cx="13027581" cy="524232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1017420" y="3551884"/>
            <a:ext cx="2876074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공정 영향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278065" y="3551884"/>
            <a:ext cx="450068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2차 부산물·관리 부담 추가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9163319" y="3551884"/>
            <a:ext cx="450449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부산물 최소화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828706" y="3961101"/>
            <a:ext cx="13027581" cy="52423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17420" y="4076116"/>
            <a:ext cx="2876074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권리 구조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278065" y="4076116"/>
            <a:ext cx="450068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장치 중심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9163319" y="4076116"/>
            <a:ext cx="4504492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b="1" dirty="0">
                <a:solidFill>
                  <a:srgbClr val="F578DE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구조 + 방법 동시 보호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821086" y="4694407"/>
            <a:ext cx="13042821" cy="3676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본 특허는 혼합재 증대처럼 </a:t>
            </a:r>
            <a:r>
              <a:rPr lang="en-US" sz="18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공정 변수와 배출 특성이 다양해지는 환경</a:t>
            </a: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에서 적용 가능한 </a:t>
            </a:r>
            <a:r>
              <a:rPr lang="en-US" sz="1850" b="1" dirty="0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범용적 배출가스 처리 </a:t>
            </a:r>
            <a:r>
              <a:rPr lang="en-US" sz="1850" b="1" dirty="0" err="1">
                <a:solidFill>
                  <a:srgbClr val="84C1FA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구조</a:t>
            </a:r>
            <a:r>
              <a:rPr lang="en-US" sz="185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를</a:t>
            </a: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85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제시</a:t>
            </a:r>
            <a:r>
              <a:rPr lang="ko-KR" altLang="en-US" sz="185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합니</a:t>
            </a:r>
            <a:r>
              <a:rPr lang="en-US" sz="185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8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821086" y="5357693"/>
            <a:ext cx="13042821" cy="31075"/>
          </a:xfrm>
          <a:prstGeom prst="rect">
            <a:avLst/>
          </a:prstGeom>
          <a:solidFill>
            <a:srgbClr val="1E3063">
              <a:alpha val="5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773937" y="5693465"/>
            <a:ext cx="3545800" cy="3533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한일시멘트 관점의 전략적 의미</a:t>
            </a:r>
            <a:endParaRPr lang="en-US" sz="22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821086" y="6562022"/>
            <a:ext cx="6431875" cy="1378982"/>
          </a:xfrm>
          <a:prstGeom prst="roundRect">
            <a:avLst>
              <a:gd name="adj" fmla="val 7957"/>
            </a:avLst>
          </a:prstGeom>
          <a:solidFill>
            <a:srgbClr val="FFFFFF"/>
          </a:solidFill>
          <a:ln/>
        </p:spPr>
      </p:sp>
      <p:sp>
        <p:nvSpPr>
          <p:cNvPr id="28" name="Shape 26"/>
          <p:cNvSpPr/>
          <p:nvPr/>
        </p:nvSpPr>
        <p:spPr>
          <a:xfrm>
            <a:off x="821086" y="6539162"/>
            <a:ext cx="6431875" cy="91440"/>
          </a:xfrm>
          <a:prstGeom prst="roundRect">
            <a:avLst>
              <a:gd name="adj" fmla="val 185581"/>
            </a:avLst>
          </a:prstGeom>
          <a:solidFill>
            <a:srgbClr val="84C1FA"/>
          </a:solidFill>
          <a:ln/>
        </p:spPr>
      </p:sp>
      <p:sp>
        <p:nvSpPr>
          <p:cNvPr id="29" name="Shape 27"/>
          <p:cNvSpPr/>
          <p:nvPr/>
        </p:nvSpPr>
        <p:spPr>
          <a:xfrm>
            <a:off x="3754190" y="6279248"/>
            <a:ext cx="565547" cy="565547"/>
          </a:xfrm>
          <a:prstGeom prst="roundRect">
            <a:avLst>
              <a:gd name="adj" fmla="val 161684"/>
            </a:avLst>
          </a:prstGeom>
          <a:solidFill>
            <a:srgbClr val="84C1FA"/>
          </a:solidFill>
          <a:ln/>
        </p:spPr>
      </p:sp>
      <p:pic>
        <p:nvPicPr>
          <p:cNvPr id="30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923854" y="6448793"/>
            <a:ext cx="226219" cy="226219"/>
          </a:xfrm>
          <a:prstGeom prst="rect">
            <a:avLst/>
          </a:prstGeom>
        </p:spPr>
      </p:pic>
      <p:sp>
        <p:nvSpPr>
          <p:cNvPr id="31" name="Text 28"/>
          <p:cNvSpPr/>
          <p:nvPr/>
        </p:nvSpPr>
        <p:spPr>
          <a:xfrm>
            <a:off x="1032422" y="6815023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환경 리스크 관리</a:t>
            </a:r>
            <a:endParaRPr lang="en-US" sz="18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2" name="Text 29"/>
          <p:cNvSpPr/>
          <p:nvPr/>
        </p:nvSpPr>
        <p:spPr>
          <a:xfrm>
            <a:off x="1032422" y="7217097"/>
            <a:ext cx="6009203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혼합재 확대 실증 과정에서의 환경 리스크 관리 옵션 확보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3" name="Shape 30"/>
          <p:cNvSpPr/>
          <p:nvPr/>
        </p:nvSpPr>
        <p:spPr>
          <a:xfrm>
            <a:off x="7432031" y="6562022"/>
            <a:ext cx="6431875" cy="1378982"/>
          </a:xfrm>
          <a:prstGeom prst="roundRect">
            <a:avLst>
              <a:gd name="adj" fmla="val 7957"/>
            </a:avLst>
          </a:prstGeom>
          <a:solidFill>
            <a:srgbClr val="FFFFFF"/>
          </a:solidFill>
          <a:ln/>
        </p:spPr>
      </p:sp>
      <p:sp>
        <p:nvSpPr>
          <p:cNvPr id="34" name="Shape 31"/>
          <p:cNvSpPr/>
          <p:nvPr/>
        </p:nvSpPr>
        <p:spPr>
          <a:xfrm>
            <a:off x="7432031" y="6539162"/>
            <a:ext cx="6431875" cy="91440"/>
          </a:xfrm>
          <a:prstGeom prst="roundRect">
            <a:avLst>
              <a:gd name="adj" fmla="val 185581"/>
            </a:avLst>
          </a:prstGeom>
          <a:solidFill>
            <a:srgbClr val="84C1FA"/>
          </a:solidFill>
          <a:ln/>
        </p:spPr>
      </p:sp>
      <p:sp>
        <p:nvSpPr>
          <p:cNvPr id="35" name="Shape 32"/>
          <p:cNvSpPr/>
          <p:nvPr/>
        </p:nvSpPr>
        <p:spPr>
          <a:xfrm>
            <a:off x="10365136" y="6279248"/>
            <a:ext cx="565547" cy="565547"/>
          </a:xfrm>
          <a:prstGeom prst="roundRect">
            <a:avLst>
              <a:gd name="adj" fmla="val 161684"/>
            </a:avLst>
          </a:prstGeom>
          <a:solidFill>
            <a:srgbClr val="84C1FA"/>
          </a:solidFill>
          <a:ln/>
        </p:spPr>
      </p:sp>
      <p:pic>
        <p:nvPicPr>
          <p:cNvPr id="36" name="Image 1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534800" y="6448793"/>
            <a:ext cx="226219" cy="226219"/>
          </a:xfrm>
          <a:prstGeom prst="rect">
            <a:avLst/>
          </a:prstGeom>
        </p:spPr>
      </p:pic>
      <p:sp>
        <p:nvSpPr>
          <p:cNvPr id="37" name="Text 33"/>
          <p:cNvSpPr/>
          <p:nvPr/>
        </p:nvSpPr>
        <p:spPr>
          <a:xfrm>
            <a:off x="7643367" y="6815023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FTO 리스크 제거</a:t>
            </a:r>
            <a:endParaRPr lang="en-US" sz="18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8" name="Text 34"/>
          <p:cNvSpPr/>
          <p:nvPr/>
        </p:nvSpPr>
        <p:spPr>
          <a:xfrm>
            <a:off x="7643367" y="7217097"/>
            <a:ext cx="6009203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장기 실증·표준화 단계에서의 자유실시(FTO) 리스크 사전 제거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9" name="Shape 35"/>
          <p:cNvSpPr/>
          <p:nvPr/>
        </p:nvSpPr>
        <p:spPr>
          <a:xfrm>
            <a:off x="821086" y="7911525"/>
            <a:ext cx="6431875" cy="1378982"/>
          </a:xfrm>
          <a:prstGeom prst="roundRect">
            <a:avLst>
              <a:gd name="adj" fmla="val 7957"/>
            </a:avLst>
          </a:prstGeom>
          <a:solidFill>
            <a:srgbClr val="FFFFFF"/>
          </a:solidFill>
          <a:ln/>
        </p:spPr>
      </p:sp>
      <p:sp>
        <p:nvSpPr>
          <p:cNvPr id="40" name="Shape 36"/>
          <p:cNvSpPr/>
          <p:nvPr/>
        </p:nvSpPr>
        <p:spPr>
          <a:xfrm>
            <a:off x="821086" y="7888665"/>
            <a:ext cx="6431875" cy="91440"/>
          </a:xfrm>
          <a:prstGeom prst="roundRect">
            <a:avLst>
              <a:gd name="adj" fmla="val 185581"/>
            </a:avLst>
          </a:prstGeom>
          <a:solidFill>
            <a:srgbClr val="84C1FA"/>
          </a:solidFill>
          <a:ln/>
        </p:spPr>
      </p:sp>
      <p:sp>
        <p:nvSpPr>
          <p:cNvPr id="41" name="Shape 37"/>
          <p:cNvSpPr/>
          <p:nvPr/>
        </p:nvSpPr>
        <p:spPr>
          <a:xfrm>
            <a:off x="3754190" y="7628752"/>
            <a:ext cx="565547" cy="565547"/>
          </a:xfrm>
          <a:prstGeom prst="roundRect">
            <a:avLst>
              <a:gd name="adj" fmla="val 161684"/>
            </a:avLst>
          </a:prstGeom>
          <a:solidFill>
            <a:srgbClr val="84C1FA"/>
          </a:solidFill>
          <a:ln/>
        </p:spPr>
      </p:sp>
      <p:pic>
        <p:nvPicPr>
          <p:cNvPr id="42" name="Image 2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923854" y="7798297"/>
            <a:ext cx="226219" cy="226219"/>
          </a:xfrm>
          <a:prstGeom prst="rect">
            <a:avLst/>
          </a:prstGeom>
        </p:spPr>
      </p:pic>
      <p:sp>
        <p:nvSpPr>
          <p:cNvPr id="43" name="Text 38"/>
          <p:cNvSpPr/>
          <p:nvPr/>
        </p:nvSpPr>
        <p:spPr>
          <a:xfrm>
            <a:off x="1032422" y="8109937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IP 안정성 확보</a:t>
            </a:r>
            <a:endParaRPr lang="en-US" sz="18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4" name="Text 39"/>
          <p:cNvSpPr/>
          <p:nvPr/>
        </p:nvSpPr>
        <p:spPr>
          <a:xfrm>
            <a:off x="1032422" y="8512012"/>
            <a:ext cx="6009203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KS 기준 개정 및 신규 혼합시멘트 상용화 시 IP 안정성 확보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5" name="Shape 40"/>
          <p:cNvSpPr/>
          <p:nvPr/>
        </p:nvSpPr>
        <p:spPr>
          <a:xfrm>
            <a:off x="7432031" y="7911525"/>
            <a:ext cx="6431875" cy="1378982"/>
          </a:xfrm>
          <a:prstGeom prst="roundRect">
            <a:avLst>
              <a:gd name="adj" fmla="val 7957"/>
            </a:avLst>
          </a:prstGeom>
          <a:solidFill>
            <a:srgbClr val="FFFFFF"/>
          </a:solidFill>
          <a:ln/>
        </p:spPr>
      </p:sp>
      <p:sp>
        <p:nvSpPr>
          <p:cNvPr id="46" name="Shape 41"/>
          <p:cNvSpPr/>
          <p:nvPr/>
        </p:nvSpPr>
        <p:spPr>
          <a:xfrm>
            <a:off x="7432031" y="7888665"/>
            <a:ext cx="6431875" cy="91440"/>
          </a:xfrm>
          <a:prstGeom prst="roundRect">
            <a:avLst>
              <a:gd name="adj" fmla="val 185581"/>
            </a:avLst>
          </a:prstGeom>
          <a:solidFill>
            <a:srgbClr val="84C1FA"/>
          </a:solidFill>
          <a:ln/>
        </p:spPr>
      </p:sp>
      <p:sp>
        <p:nvSpPr>
          <p:cNvPr id="47" name="Shape 42"/>
          <p:cNvSpPr/>
          <p:nvPr/>
        </p:nvSpPr>
        <p:spPr>
          <a:xfrm>
            <a:off x="10365136" y="7628752"/>
            <a:ext cx="565547" cy="565547"/>
          </a:xfrm>
          <a:prstGeom prst="roundRect">
            <a:avLst>
              <a:gd name="adj" fmla="val 161684"/>
            </a:avLst>
          </a:prstGeom>
          <a:solidFill>
            <a:srgbClr val="84C1FA"/>
          </a:solidFill>
          <a:ln/>
        </p:spPr>
      </p:sp>
      <p:pic>
        <p:nvPicPr>
          <p:cNvPr id="48" name="Image 3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0534800" y="7798297"/>
            <a:ext cx="226219" cy="226219"/>
          </a:xfrm>
          <a:prstGeom prst="rect">
            <a:avLst/>
          </a:prstGeom>
        </p:spPr>
      </p:pic>
      <p:sp>
        <p:nvSpPr>
          <p:cNvPr id="49" name="Text 43"/>
          <p:cNvSpPr/>
          <p:nvPr/>
        </p:nvSpPr>
        <p:spPr>
          <a:xfrm>
            <a:off x="7643367" y="8109937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기반 특허 선점</a:t>
            </a:r>
            <a:endParaRPr lang="en-US" sz="18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50" name="Text 44"/>
          <p:cNvSpPr/>
          <p:nvPr/>
        </p:nvSpPr>
        <p:spPr>
          <a:xfrm>
            <a:off x="7643367" y="8512012"/>
            <a:ext cx="6009203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향후 다양한 혼합재 적용 확대에 대비한 기반 특허 선점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51" name="Text 45"/>
          <p:cNvSpPr/>
          <p:nvPr/>
        </p:nvSpPr>
        <p:spPr>
          <a:xfrm>
            <a:off x="821086" y="9566487"/>
            <a:ext cx="13042821" cy="7353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850" b="1" dirty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즉, 본 특허는 "혼합재 확대를 위한 핵심 제조기술"이라기보다는, 혼합재 확대가 진행될수록 </a:t>
            </a:r>
            <a:r>
              <a:rPr lang="en-US" sz="1850" b="1" dirty="0" err="1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중요해지는</a:t>
            </a:r>
            <a:r>
              <a:rPr lang="en-US" sz="1850" b="1" dirty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endParaRPr lang="en-US" sz="1850" b="1" dirty="0" smtClean="0">
              <a:solidFill>
                <a:srgbClr val="FF5000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cs typeface="Instrument Sans Medium" pitchFamily="34" charset="-120"/>
            </a:endParaRPr>
          </a:p>
          <a:p>
            <a:pPr marL="0" indent="0" algn="r">
              <a:lnSpc>
                <a:spcPts val="2850"/>
              </a:lnSpc>
              <a:buNone/>
            </a:pPr>
            <a:r>
              <a:rPr lang="en-US" sz="1850" b="1" dirty="0" err="1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배출가스</a:t>
            </a:r>
            <a:r>
              <a:rPr lang="en-US" sz="1850" b="1" dirty="0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850" b="1" dirty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처리·환경 대응 </a:t>
            </a:r>
            <a:r>
              <a:rPr lang="en-US" sz="1850" b="1" dirty="0" err="1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영역의</a:t>
            </a:r>
            <a:r>
              <a:rPr lang="en-US" sz="1850" b="1" dirty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850" b="1" dirty="0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850" b="1" dirty="0" err="1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기반</a:t>
            </a:r>
            <a:r>
              <a:rPr lang="en-US" sz="1850" b="1" dirty="0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850" b="1" dirty="0" err="1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IP로</a:t>
            </a:r>
            <a:r>
              <a:rPr lang="en-US" sz="1850" b="1" dirty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850" b="1" dirty="0" err="1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기능</a:t>
            </a:r>
            <a:r>
              <a:rPr lang="ko-KR" altLang="en-US" sz="1850" b="1" dirty="0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할 것입니다</a:t>
            </a:r>
            <a:r>
              <a:rPr lang="en-US" altLang="ko-KR" sz="1850" b="1" dirty="0" smtClean="0">
                <a:solidFill>
                  <a:srgbClr val="FF5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8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pSp>
        <p:nvGrpSpPr>
          <p:cNvPr id="52" name="그룹 51"/>
          <p:cNvGrpSpPr/>
          <p:nvPr/>
        </p:nvGrpSpPr>
        <p:grpSpPr>
          <a:xfrm>
            <a:off x="0" y="11"/>
            <a:ext cx="14630400" cy="10972789"/>
            <a:chOff x="0" y="11"/>
            <a:chExt cx="14630400" cy="10972789"/>
          </a:xfrm>
        </p:grpSpPr>
        <p:grpSp>
          <p:nvGrpSpPr>
            <p:cNvPr id="53" name="object 2"/>
            <p:cNvGrpSpPr/>
            <p:nvPr/>
          </p:nvGrpSpPr>
          <p:grpSpPr>
            <a:xfrm>
              <a:off x="0" y="11"/>
              <a:ext cx="14630400" cy="10972789"/>
              <a:chOff x="0" y="11"/>
              <a:chExt cx="7560309" cy="10972789"/>
            </a:xfrm>
          </p:grpSpPr>
          <p:sp>
            <p:nvSpPr>
              <p:cNvPr id="57" name="object 3"/>
              <p:cNvSpPr/>
              <p:nvPr/>
            </p:nvSpPr>
            <p:spPr>
              <a:xfrm>
                <a:off x="1" y="394297"/>
                <a:ext cx="229923" cy="10578503"/>
              </a:xfrm>
              <a:custGeom>
                <a:avLst/>
                <a:gdLst/>
                <a:ahLst/>
                <a:cxnLst/>
                <a:rect l="l" t="t" r="r" b="b"/>
                <a:pathLst>
                  <a:path w="467359" h="10297795">
                    <a:moveTo>
                      <a:pt x="466775" y="0"/>
                    </a:moveTo>
                    <a:lnTo>
                      <a:pt x="0" y="0"/>
                    </a:lnTo>
                    <a:lnTo>
                      <a:pt x="0" y="10297706"/>
                    </a:lnTo>
                    <a:lnTo>
                      <a:pt x="466775" y="10297706"/>
                    </a:lnTo>
                    <a:lnTo>
                      <a:pt x="466775" y="0"/>
                    </a:lnTo>
                    <a:close/>
                  </a:path>
                </a:pathLst>
              </a:custGeom>
              <a:solidFill>
                <a:srgbClr val="D1D3D4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58" name="object 4"/>
              <p:cNvSpPr/>
              <p:nvPr/>
            </p:nvSpPr>
            <p:spPr>
              <a:xfrm>
                <a:off x="0" y="11"/>
                <a:ext cx="7560309" cy="780405"/>
              </a:xfrm>
              <a:custGeom>
                <a:avLst/>
                <a:gdLst/>
                <a:ahLst/>
                <a:cxnLst/>
                <a:rect l="l" t="t" r="r" b="b"/>
                <a:pathLst>
                  <a:path w="7560309" h="396240">
                    <a:moveTo>
                      <a:pt x="7559992" y="0"/>
                    </a:moveTo>
                    <a:lnTo>
                      <a:pt x="0" y="0"/>
                    </a:lnTo>
                    <a:lnTo>
                      <a:pt x="0" y="395998"/>
                    </a:lnTo>
                    <a:lnTo>
                      <a:pt x="7559992" y="395998"/>
                    </a:lnTo>
                    <a:lnTo>
                      <a:pt x="7559992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59" name="object 5"/>
              <p:cNvSpPr/>
              <p:nvPr/>
            </p:nvSpPr>
            <p:spPr>
              <a:xfrm>
                <a:off x="0" y="12"/>
                <a:ext cx="1216660" cy="396240"/>
              </a:xfrm>
              <a:custGeom>
                <a:avLst/>
                <a:gdLst/>
                <a:ahLst/>
                <a:cxnLst/>
                <a:rect l="l" t="t" r="r" b="b"/>
                <a:pathLst>
                  <a:path w="1216660" h="396240">
                    <a:moveTo>
                      <a:pt x="251117" y="72834"/>
                    </a:moveTo>
                    <a:lnTo>
                      <a:pt x="203987" y="0"/>
                    </a:lnTo>
                    <a:lnTo>
                      <a:pt x="0" y="0"/>
                    </a:lnTo>
                    <a:lnTo>
                      <a:pt x="0" y="72834"/>
                    </a:lnTo>
                    <a:lnTo>
                      <a:pt x="251117" y="72834"/>
                    </a:lnTo>
                    <a:close/>
                  </a:path>
                  <a:path w="1216660" h="396240">
                    <a:moveTo>
                      <a:pt x="1216634" y="395998"/>
                    </a:moveTo>
                    <a:lnTo>
                      <a:pt x="960348" y="0"/>
                    </a:lnTo>
                    <a:lnTo>
                      <a:pt x="734771" y="0"/>
                    </a:lnTo>
                    <a:lnTo>
                      <a:pt x="991057" y="395998"/>
                    </a:lnTo>
                    <a:lnTo>
                      <a:pt x="1216634" y="395998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60" name="object 6"/>
              <p:cNvSpPr/>
              <p:nvPr/>
            </p:nvSpPr>
            <p:spPr>
              <a:xfrm>
                <a:off x="327172" y="180998"/>
                <a:ext cx="309880" cy="215265"/>
              </a:xfrm>
              <a:custGeom>
                <a:avLst/>
                <a:gdLst/>
                <a:ahLst/>
                <a:cxnLst/>
                <a:rect l="l" t="t" r="r" b="b"/>
                <a:pathLst>
                  <a:path w="309880" h="215265">
                    <a:moveTo>
                      <a:pt x="170129" y="0"/>
                    </a:moveTo>
                    <a:lnTo>
                      <a:pt x="0" y="0"/>
                    </a:lnTo>
                    <a:lnTo>
                      <a:pt x="139153" y="215011"/>
                    </a:lnTo>
                    <a:lnTo>
                      <a:pt x="309270" y="215011"/>
                    </a:lnTo>
                    <a:lnTo>
                      <a:pt x="170129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  <p:grpSp>
          <p:nvGrpSpPr>
            <p:cNvPr id="54" name="그룹 53"/>
            <p:cNvGrpSpPr/>
            <p:nvPr/>
          </p:nvGrpSpPr>
          <p:grpSpPr>
            <a:xfrm>
              <a:off x="2251881" y="10639047"/>
              <a:ext cx="12378519" cy="333753"/>
              <a:chOff x="2225741" y="10541561"/>
              <a:chExt cx="5334635" cy="150843"/>
            </a:xfrm>
          </p:grpSpPr>
          <p:sp>
            <p:nvSpPr>
              <p:cNvPr id="55" name="bg object 16"/>
              <p:cNvSpPr/>
              <p:nvPr/>
            </p:nvSpPr>
            <p:spPr>
              <a:xfrm>
                <a:off x="2225741" y="10541561"/>
                <a:ext cx="5334635" cy="150495"/>
              </a:xfrm>
              <a:custGeom>
                <a:avLst/>
                <a:gdLst/>
                <a:ahLst/>
                <a:cxnLst/>
                <a:rect l="l" t="t" r="r" b="b"/>
                <a:pathLst>
                  <a:path w="5334634" h="150495">
                    <a:moveTo>
                      <a:pt x="5334254" y="0"/>
                    </a:moveTo>
                    <a:lnTo>
                      <a:pt x="0" y="0"/>
                    </a:lnTo>
                    <a:lnTo>
                      <a:pt x="97358" y="150444"/>
                    </a:lnTo>
                    <a:lnTo>
                      <a:pt x="5334254" y="150444"/>
                    </a:lnTo>
                    <a:lnTo>
                      <a:pt x="5334254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56" name="bg object 17"/>
              <p:cNvSpPr/>
              <p:nvPr/>
            </p:nvSpPr>
            <p:spPr>
              <a:xfrm>
                <a:off x="6819092" y="10542544"/>
                <a:ext cx="35687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356870" h="149859">
                    <a:moveTo>
                      <a:pt x="259880" y="0"/>
                    </a:moveTo>
                    <a:lnTo>
                      <a:pt x="0" y="0"/>
                    </a:lnTo>
                    <a:lnTo>
                      <a:pt x="96723" y="149453"/>
                    </a:lnTo>
                    <a:lnTo>
                      <a:pt x="356603" y="149453"/>
                    </a:lnTo>
                    <a:lnTo>
                      <a:pt x="259880" y="0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4619" y="1417723"/>
            <a:ext cx="4540329" cy="5674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3550" b="1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기술 성숙도 및 협력 구조</a:t>
            </a:r>
            <a:endParaRPr lang="en-US" sz="35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Text 1"/>
          <p:cNvSpPr/>
          <p:nvPr/>
        </p:nvSpPr>
        <p:spPr>
          <a:xfrm>
            <a:off x="764619" y="2400465"/>
            <a:ext cx="3270409" cy="3405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sz="21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기술 성숙도 및 활용 가능 단계</a:t>
            </a:r>
            <a:endParaRPr lang="en-US" sz="2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" name="Text 2"/>
          <p:cNvSpPr/>
          <p:nvPr/>
        </p:nvSpPr>
        <p:spPr>
          <a:xfrm>
            <a:off x="764619" y="2907076"/>
            <a:ext cx="6329124" cy="11129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150"/>
              </a:lnSpc>
              <a:buSzPct val="100000"/>
              <a:buChar char="•"/>
            </a:pP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기술 성숙도(TRL):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구조 및 작동 원리가 확립된 상태에서, 실험·실증 기반 공정 적용을 검토할 수 있는 단계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342900" indent="-342900" algn="l">
              <a:lnSpc>
                <a:spcPts val="2150"/>
              </a:lnSpc>
              <a:buSzPct val="100000"/>
              <a:buChar char="•"/>
            </a:pPr>
            <a:r>
              <a:rPr lang="en-US" sz="160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활용 단계: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▸ Lab / Pilot 실증 ▸ 혼합시멘트 대량생산 실증 ▸ 정부 과제 및 KS 기준 개정 연계 연구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5" name="Text 3"/>
          <p:cNvSpPr/>
          <p:nvPr/>
        </p:nvSpPr>
        <p:spPr>
          <a:xfrm>
            <a:off x="764619" y="4445436"/>
            <a:ext cx="2724150" cy="3405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sz="21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협력 및 이전 가능 구조</a:t>
            </a:r>
            <a:endParaRPr lang="en-US" sz="2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6" name="Text 4"/>
          <p:cNvSpPr/>
          <p:nvPr/>
        </p:nvSpPr>
        <p:spPr>
          <a:xfrm>
            <a:off x="764619" y="4952047"/>
            <a:ext cx="6329124" cy="2781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한일시멘트의 실증·표준화 중심 전략에 적합한 선택지는 </a:t>
            </a:r>
            <a:r>
              <a:rPr lang="en-US" sz="1600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다음과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같</a:t>
            </a:r>
            <a:r>
              <a:rPr lang="ko-KR" altLang="en-US" sz="1600" dirty="0" err="1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습니</a:t>
            </a:r>
            <a:r>
              <a:rPr lang="en-US" sz="1600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다</a:t>
            </a: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7" name="Text 5"/>
          <p:cNvSpPr/>
          <p:nvPr/>
        </p:nvSpPr>
        <p:spPr>
          <a:xfrm>
            <a:off x="764619" y="5417105"/>
            <a:ext cx="181570" cy="2269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4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Light" pitchFamily="34" charset="-120"/>
              </a:rPr>
              <a:t>01</a:t>
            </a:r>
            <a:endParaRPr 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" name="Shape 6"/>
          <p:cNvSpPr/>
          <p:nvPr/>
        </p:nvSpPr>
        <p:spPr>
          <a:xfrm>
            <a:off x="764619" y="5702855"/>
            <a:ext cx="6329124" cy="22860"/>
          </a:xfrm>
          <a:prstGeom prst="rect">
            <a:avLst/>
          </a:prstGeom>
          <a:solidFill>
            <a:srgbClr val="84C1FA"/>
          </a:solidFill>
          <a:ln/>
        </p:spPr>
      </p:sp>
      <p:sp>
        <p:nvSpPr>
          <p:cNvPr id="9" name="Text 7"/>
          <p:cNvSpPr/>
          <p:nvPr/>
        </p:nvSpPr>
        <p:spPr>
          <a:xfrm>
            <a:off x="764619" y="5839300"/>
            <a:ext cx="2270165" cy="2837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실시권(라이선스)</a:t>
            </a:r>
            <a:endParaRPr lang="en-US" sz="17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0" name="Text 8"/>
          <p:cNvSpPr/>
          <p:nvPr/>
        </p:nvSpPr>
        <p:spPr>
          <a:xfrm>
            <a:off x="764619" y="6289118"/>
            <a:ext cx="6329124" cy="2781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혼합재 확대 공정에서의 배출가스 처리용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1" name="Text 9"/>
          <p:cNvSpPr/>
          <p:nvPr/>
        </p:nvSpPr>
        <p:spPr>
          <a:xfrm>
            <a:off x="764619" y="6869548"/>
            <a:ext cx="181570" cy="2269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4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Light" pitchFamily="34" charset="-120"/>
              </a:rPr>
              <a:t>02</a:t>
            </a:r>
            <a:endParaRPr 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764619" y="7155298"/>
            <a:ext cx="6329124" cy="22860"/>
          </a:xfrm>
          <a:prstGeom prst="rect">
            <a:avLst/>
          </a:prstGeom>
          <a:solidFill>
            <a:srgbClr val="84C1FA"/>
          </a:solidFill>
          <a:ln/>
        </p:spPr>
      </p:sp>
      <p:sp>
        <p:nvSpPr>
          <p:cNvPr id="13" name="Text 11"/>
          <p:cNvSpPr/>
          <p:nvPr/>
        </p:nvSpPr>
        <p:spPr>
          <a:xfrm>
            <a:off x="764619" y="7291744"/>
            <a:ext cx="2760226" cy="2837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공동개발 + 후속특허 공동확보</a:t>
            </a:r>
            <a:endParaRPr lang="en-US" sz="17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764619" y="7741562"/>
            <a:ext cx="6329124" cy="2781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실제 혼합재 조성·공정 조건 반영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764619" y="8321992"/>
            <a:ext cx="181570" cy="2269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4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Light" pitchFamily="34" charset="-120"/>
              </a:rPr>
              <a:t>03</a:t>
            </a:r>
            <a:endParaRPr 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764619" y="8607742"/>
            <a:ext cx="6329124" cy="22860"/>
          </a:xfrm>
          <a:prstGeom prst="rect">
            <a:avLst/>
          </a:prstGeom>
          <a:solidFill>
            <a:srgbClr val="84C1FA"/>
          </a:solidFill>
          <a:ln/>
        </p:spPr>
      </p:sp>
      <p:sp>
        <p:nvSpPr>
          <p:cNvPr id="17" name="Text 15"/>
          <p:cNvSpPr/>
          <p:nvPr/>
        </p:nvSpPr>
        <p:spPr>
          <a:xfrm>
            <a:off x="764619" y="8744187"/>
            <a:ext cx="2724626" cy="2837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사전 IP 정리 목적의 권리 확보</a:t>
            </a:r>
            <a:endParaRPr lang="en-US" sz="175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764619" y="9194005"/>
            <a:ext cx="6329124" cy="2781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장기 실증 및 상용화 과정의 IP 불확실성 제거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7413546" y="2234373"/>
            <a:ext cx="6590586" cy="7237762"/>
          </a:xfrm>
          <a:prstGeom prst="roundRect">
            <a:avLst>
              <a:gd name="adj" fmla="val 3968"/>
            </a:avLst>
          </a:prstGeom>
          <a:solidFill>
            <a:srgbClr val="84C1FA"/>
          </a:solidFill>
          <a:ln/>
        </p:spPr>
      </p:sp>
      <p:sp>
        <p:nvSpPr>
          <p:cNvPr id="20" name="Text 18"/>
          <p:cNvSpPr/>
          <p:nvPr/>
        </p:nvSpPr>
        <p:spPr>
          <a:xfrm>
            <a:off x="7833539" y="2400465"/>
            <a:ext cx="3567827" cy="3405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sz="2100" dirty="0" err="1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결론</a:t>
            </a:r>
            <a:r>
              <a:rPr lang="en-US" sz="21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 </a:t>
            </a:r>
            <a:r>
              <a:rPr lang="en-US" sz="2100" dirty="0" err="1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메시지</a:t>
            </a:r>
            <a:endParaRPr lang="en-US" sz="2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7937779" y="3143489"/>
            <a:ext cx="5955030" cy="10575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spc="300" dirty="0" err="1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혼합재를</a:t>
            </a:r>
            <a:r>
              <a:rPr lang="en-US" sz="3200" b="1" spc="300" dirty="0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 </a:t>
            </a:r>
            <a:r>
              <a:rPr lang="en-US" sz="3200" b="1" spc="3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늘릴수록, </a:t>
            </a:r>
            <a:r>
              <a:rPr lang="en-US" sz="3200" b="1" spc="300" dirty="0" err="1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배출가스</a:t>
            </a:r>
            <a:r>
              <a:rPr lang="en-US" sz="3200" b="1" spc="3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 </a:t>
            </a:r>
            <a:endParaRPr lang="en-US" sz="3200" b="1" spc="300" dirty="0" smtClean="0">
              <a:solidFill>
                <a:srgbClr val="091C53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cs typeface="Instrument Sans Semi Bold" pitchFamily="34" charset="-120"/>
            </a:endParaRPr>
          </a:p>
          <a:p>
            <a:pPr marL="0" indent="0" algn="l">
              <a:buNone/>
            </a:pPr>
            <a:r>
              <a:rPr lang="en-US" sz="3200" b="1" spc="300" dirty="0" err="1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관리</a:t>
            </a:r>
            <a:r>
              <a:rPr lang="en-US" sz="3200" b="1" spc="300" dirty="0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 </a:t>
            </a:r>
            <a:r>
              <a:rPr lang="en-US" sz="3200" b="1" spc="300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방식은 더 </a:t>
            </a:r>
            <a:r>
              <a:rPr lang="en-US" sz="3200" b="1" spc="300" dirty="0" err="1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중요해집니다</a:t>
            </a:r>
            <a:r>
              <a:rPr lang="en-US" sz="3200" b="1" dirty="0" smtClean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.</a:t>
            </a:r>
            <a:endParaRPr lang="en-US" sz="3200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7595116" y="2927911"/>
            <a:ext cx="22860" cy="2349579"/>
          </a:xfrm>
          <a:prstGeom prst="rect">
            <a:avLst/>
          </a:prstGeom>
          <a:solidFill>
            <a:srgbClr val="84C1FA"/>
          </a:solidFill>
          <a:ln/>
        </p:spPr>
      </p:sp>
      <p:sp>
        <p:nvSpPr>
          <p:cNvPr id="23" name="Text 21"/>
          <p:cNvSpPr/>
          <p:nvPr/>
        </p:nvSpPr>
        <p:spPr>
          <a:xfrm>
            <a:off x="7867531" y="4478702"/>
            <a:ext cx="5693569" cy="695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50" b="1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이 </a:t>
            </a:r>
            <a:r>
              <a:rPr lang="en-US" sz="17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특허는 혼합재 확대 공정에서 어떤 방식으로 오염물질을 처리할 것인가에 대한 선택지를 안정적으로 만들어 주는 </a:t>
            </a:r>
            <a:r>
              <a:rPr lang="en-US" sz="1750" b="1" dirty="0" err="1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권리입니다</a:t>
            </a:r>
            <a:r>
              <a:rPr lang="en-US" sz="1750" b="1" dirty="0" smtClean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.</a:t>
            </a:r>
            <a:endParaRPr lang="en-US" sz="17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7595116" y="5451960"/>
            <a:ext cx="6227445" cy="30242"/>
          </a:xfrm>
          <a:prstGeom prst="rect">
            <a:avLst/>
          </a:prstGeom>
          <a:solidFill>
            <a:srgbClr val="1E3063">
              <a:alpha val="5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7595116" y="6174056"/>
            <a:ext cx="2270165" cy="2837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dirty="0">
                <a:solidFill>
                  <a:srgbClr val="091C5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Semi Bold" pitchFamily="34" charset="-120"/>
              </a:rPr>
              <a:t>문의</a:t>
            </a:r>
            <a:endParaRPr 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7595116" y="6774002"/>
            <a:ext cx="6227445" cy="2781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60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서울과학기술대학교 산학협력단 기술사업화본부</a:t>
            </a:r>
            <a:endParaRPr lang="en-US" sz="1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4" name="Text 25"/>
          <p:cNvSpPr/>
          <p:nvPr/>
        </p:nvSpPr>
        <p:spPr>
          <a:xfrm>
            <a:off x="7633991" y="7184729"/>
            <a:ext cx="6279356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한웅진</a:t>
            </a:r>
            <a:r>
              <a:rPr lang="en-US" sz="155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📞</a:t>
            </a: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02-970-9147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✉</a:t>
            </a: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550" u="sng" dirty="0">
                <a:solidFill>
                  <a:srgbClr val="0540AD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woongjin@seoultech.ac.kr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5" name="Text 26"/>
          <p:cNvSpPr/>
          <p:nvPr/>
        </p:nvSpPr>
        <p:spPr>
          <a:xfrm>
            <a:off x="7633991" y="8117153"/>
            <a:ext cx="6279356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오진석</a:t>
            </a:r>
            <a:r>
              <a:rPr lang="en-US" sz="155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☎</a:t>
            </a: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02-970-9247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✉</a:t>
            </a:r>
            <a:r>
              <a:rPr lang="en-US" sz="1550" dirty="0">
                <a:solidFill>
                  <a:srgbClr val="1E3063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</a:rPr>
              <a:t> </a:t>
            </a:r>
            <a:r>
              <a:rPr lang="en-US" sz="1550" u="sng" dirty="0">
                <a:solidFill>
                  <a:srgbClr val="0540AD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Instrument Sans Medium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95527@seoultech.ac.kr</a:t>
            </a:r>
            <a:endParaRPr lang="en-US" sz="155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0" y="11"/>
            <a:ext cx="14630400" cy="10972789"/>
            <a:chOff x="0" y="11"/>
            <a:chExt cx="14630400" cy="10972789"/>
          </a:xfrm>
        </p:grpSpPr>
        <p:grpSp>
          <p:nvGrpSpPr>
            <p:cNvPr id="37" name="object 2"/>
            <p:cNvGrpSpPr/>
            <p:nvPr/>
          </p:nvGrpSpPr>
          <p:grpSpPr>
            <a:xfrm>
              <a:off x="0" y="11"/>
              <a:ext cx="14630400" cy="10972789"/>
              <a:chOff x="0" y="11"/>
              <a:chExt cx="7560309" cy="10972789"/>
            </a:xfrm>
          </p:grpSpPr>
          <p:sp>
            <p:nvSpPr>
              <p:cNvPr id="41" name="object 3"/>
              <p:cNvSpPr/>
              <p:nvPr/>
            </p:nvSpPr>
            <p:spPr>
              <a:xfrm>
                <a:off x="1" y="394297"/>
                <a:ext cx="229923" cy="10578503"/>
              </a:xfrm>
              <a:custGeom>
                <a:avLst/>
                <a:gdLst/>
                <a:ahLst/>
                <a:cxnLst/>
                <a:rect l="l" t="t" r="r" b="b"/>
                <a:pathLst>
                  <a:path w="467359" h="10297795">
                    <a:moveTo>
                      <a:pt x="466775" y="0"/>
                    </a:moveTo>
                    <a:lnTo>
                      <a:pt x="0" y="0"/>
                    </a:lnTo>
                    <a:lnTo>
                      <a:pt x="0" y="10297706"/>
                    </a:lnTo>
                    <a:lnTo>
                      <a:pt x="466775" y="10297706"/>
                    </a:lnTo>
                    <a:lnTo>
                      <a:pt x="466775" y="0"/>
                    </a:lnTo>
                    <a:close/>
                  </a:path>
                </a:pathLst>
              </a:custGeom>
              <a:solidFill>
                <a:srgbClr val="D1D3D4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42" name="object 4"/>
              <p:cNvSpPr/>
              <p:nvPr/>
            </p:nvSpPr>
            <p:spPr>
              <a:xfrm>
                <a:off x="0" y="11"/>
                <a:ext cx="7560309" cy="780405"/>
              </a:xfrm>
              <a:custGeom>
                <a:avLst/>
                <a:gdLst/>
                <a:ahLst/>
                <a:cxnLst/>
                <a:rect l="l" t="t" r="r" b="b"/>
                <a:pathLst>
                  <a:path w="7560309" h="396240">
                    <a:moveTo>
                      <a:pt x="7559992" y="0"/>
                    </a:moveTo>
                    <a:lnTo>
                      <a:pt x="0" y="0"/>
                    </a:lnTo>
                    <a:lnTo>
                      <a:pt x="0" y="395998"/>
                    </a:lnTo>
                    <a:lnTo>
                      <a:pt x="7559992" y="395998"/>
                    </a:lnTo>
                    <a:lnTo>
                      <a:pt x="7559992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43" name="object 5"/>
              <p:cNvSpPr/>
              <p:nvPr/>
            </p:nvSpPr>
            <p:spPr>
              <a:xfrm>
                <a:off x="0" y="12"/>
                <a:ext cx="1216660" cy="396240"/>
              </a:xfrm>
              <a:custGeom>
                <a:avLst/>
                <a:gdLst/>
                <a:ahLst/>
                <a:cxnLst/>
                <a:rect l="l" t="t" r="r" b="b"/>
                <a:pathLst>
                  <a:path w="1216660" h="396240">
                    <a:moveTo>
                      <a:pt x="251117" y="72834"/>
                    </a:moveTo>
                    <a:lnTo>
                      <a:pt x="203987" y="0"/>
                    </a:lnTo>
                    <a:lnTo>
                      <a:pt x="0" y="0"/>
                    </a:lnTo>
                    <a:lnTo>
                      <a:pt x="0" y="72834"/>
                    </a:lnTo>
                    <a:lnTo>
                      <a:pt x="251117" y="72834"/>
                    </a:lnTo>
                    <a:close/>
                  </a:path>
                  <a:path w="1216660" h="396240">
                    <a:moveTo>
                      <a:pt x="1216634" y="395998"/>
                    </a:moveTo>
                    <a:lnTo>
                      <a:pt x="960348" y="0"/>
                    </a:lnTo>
                    <a:lnTo>
                      <a:pt x="734771" y="0"/>
                    </a:lnTo>
                    <a:lnTo>
                      <a:pt x="991057" y="395998"/>
                    </a:lnTo>
                    <a:lnTo>
                      <a:pt x="1216634" y="395998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44" name="object 6"/>
              <p:cNvSpPr/>
              <p:nvPr/>
            </p:nvSpPr>
            <p:spPr>
              <a:xfrm>
                <a:off x="327172" y="180998"/>
                <a:ext cx="309880" cy="215265"/>
              </a:xfrm>
              <a:custGeom>
                <a:avLst/>
                <a:gdLst/>
                <a:ahLst/>
                <a:cxnLst/>
                <a:rect l="l" t="t" r="r" b="b"/>
                <a:pathLst>
                  <a:path w="309880" h="215265">
                    <a:moveTo>
                      <a:pt x="170129" y="0"/>
                    </a:moveTo>
                    <a:lnTo>
                      <a:pt x="0" y="0"/>
                    </a:lnTo>
                    <a:lnTo>
                      <a:pt x="139153" y="215011"/>
                    </a:lnTo>
                    <a:lnTo>
                      <a:pt x="309270" y="215011"/>
                    </a:lnTo>
                    <a:lnTo>
                      <a:pt x="170129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  <p:grpSp>
          <p:nvGrpSpPr>
            <p:cNvPr id="38" name="그룹 37"/>
            <p:cNvGrpSpPr/>
            <p:nvPr/>
          </p:nvGrpSpPr>
          <p:grpSpPr>
            <a:xfrm>
              <a:off x="2251881" y="10639047"/>
              <a:ext cx="12378519" cy="333753"/>
              <a:chOff x="2225741" y="10541561"/>
              <a:chExt cx="5334635" cy="150843"/>
            </a:xfrm>
          </p:grpSpPr>
          <p:sp>
            <p:nvSpPr>
              <p:cNvPr id="39" name="bg object 16"/>
              <p:cNvSpPr/>
              <p:nvPr/>
            </p:nvSpPr>
            <p:spPr>
              <a:xfrm>
                <a:off x="2225741" y="10541561"/>
                <a:ext cx="5334635" cy="150495"/>
              </a:xfrm>
              <a:custGeom>
                <a:avLst/>
                <a:gdLst/>
                <a:ahLst/>
                <a:cxnLst/>
                <a:rect l="l" t="t" r="r" b="b"/>
                <a:pathLst>
                  <a:path w="5334634" h="150495">
                    <a:moveTo>
                      <a:pt x="5334254" y="0"/>
                    </a:moveTo>
                    <a:lnTo>
                      <a:pt x="0" y="0"/>
                    </a:lnTo>
                    <a:lnTo>
                      <a:pt x="97358" y="150444"/>
                    </a:lnTo>
                    <a:lnTo>
                      <a:pt x="5334254" y="150444"/>
                    </a:lnTo>
                    <a:lnTo>
                      <a:pt x="5334254" y="0"/>
                    </a:lnTo>
                    <a:close/>
                  </a:path>
                </a:pathLst>
              </a:custGeom>
              <a:solidFill>
                <a:srgbClr val="003E7E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  <p:sp>
            <p:nvSpPr>
              <p:cNvPr id="40" name="bg object 17"/>
              <p:cNvSpPr/>
              <p:nvPr/>
            </p:nvSpPr>
            <p:spPr>
              <a:xfrm>
                <a:off x="6819092" y="10542544"/>
                <a:ext cx="35687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356870" h="149859">
                    <a:moveTo>
                      <a:pt x="259880" y="0"/>
                    </a:moveTo>
                    <a:lnTo>
                      <a:pt x="0" y="0"/>
                    </a:lnTo>
                    <a:lnTo>
                      <a:pt x="96723" y="149453"/>
                    </a:lnTo>
                    <a:lnTo>
                      <a:pt x="356603" y="149453"/>
                    </a:lnTo>
                    <a:lnTo>
                      <a:pt x="259880" y="0"/>
                    </a:lnTo>
                    <a:close/>
                  </a:path>
                </a:pathLst>
              </a:custGeom>
              <a:solidFill>
                <a:srgbClr val="B5111A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나눔바른고딕" panose="020B0603020101020101" pitchFamily="50" charset="-127"/>
                  <a:ea typeface="나눔바른고딕" panose="020B0603020101020101" pitchFamily="50" charset="-127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778</Words>
  <Application>Microsoft Office PowerPoint</Application>
  <PresentationFormat>사용자 지정</PresentationFormat>
  <Paragraphs>106</Paragraphs>
  <Slides>6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Instrument Sans Semi Bold</vt:lpstr>
      <vt:lpstr>맑은 고딕</vt:lpstr>
      <vt:lpstr>Instrument Sans Medium</vt:lpstr>
      <vt:lpstr>Instrument Sans Light</vt:lpstr>
      <vt:lpstr>나눔바른고딕</vt:lpstr>
      <vt:lpstr>Arial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subject/>
  <dc:creator>user</dc:creator>
  <cp:lastModifiedBy>user</cp:lastModifiedBy>
  <cp:revision>6</cp:revision>
  <dcterms:created xsi:type="dcterms:W3CDTF">2026-02-07T06:58:11Z</dcterms:created>
  <dcterms:modified xsi:type="dcterms:W3CDTF">2026-02-08T23:52:03Z</dcterms:modified>
</cp:coreProperties>
</file>