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10972800"/>
  <p:notesSz cx="10972800" cy="14630400"/>
  <p:embeddedFontLst>
    <p:embeddedFont>
      <p:font typeface="Instrument Sans Semi Bold" panose="020B0600000101010101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Instrument Sans Medium" panose="020B0600000101010101" charset="0"/>
      <p:regular r:id="rId15"/>
    </p:embeddedFont>
    <p:embeddedFont>
      <p:font typeface="나눔바른고딕" panose="020B0603020101020101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43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0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mailto:95527@seoultech.ac.kr" TargetMode="External"/><Relationship Id="rId4" Type="http://schemas.openxmlformats.org/officeDocument/2006/relationships/hyperlink" Target="mailto:woongjin@seoultech.ac.kr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860" y="1709727"/>
            <a:ext cx="4212540" cy="85471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53899" y="4334417"/>
            <a:ext cx="58360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기술 매각·라이센스 제안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5353899" y="5033790"/>
            <a:ext cx="684942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등록특허 10-1897225 기반 표면 검사 장치</a:t>
            </a:r>
            <a:endParaRPr lang="en-US" sz="31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53899" y="5827580"/>
            <a:ext cx="75564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0"/>
            <a:ext cx="14630400" cy="10972800"/>
            <a:chOff x="0" y="0"/>
            <a:chExt cx="14630400" cy="10972800"/>
          </a:xfrm>
        </p:grpSpPr>
        <p:sp>
          <p:nvSpPr>
            <p:cNvPr id="7" name="object 3"/>
            <p:cNvSpPr/>
            <p:nvPr/>
          </p:nvSpPr>
          <p:spPr>
            <a:xfrm>
              <a:off x="0" y="0"/>
              <a:ext cx="14630400" cy="1160060"/>
            </a:xfrm>
            <a:custGeom>
              <a:avLst/>
              <a:gdLst/>
              <a:ahLst/>
              <a:cxnLst/>
              <a:rect l="l" t="t" r="r" b="b"/>
              <a:pathLst>
                <a:path w="7560309" h="792480">
                  <a:moveTo>
                    <a:pt x="7559992" y="0"/>
                  </a:moveTo>
                  <a:lnTo>
                    <a:pt x="0" y="0"/>
                  </a:lnTo>
                  <a:lnTo>
                    <a:pt x="0" y="791997"/>
                  </a:lnTo>
                  <a:lnTo>
                    <a:pt x="7559992" y="791997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10495433" y="750847"/>
              <a:ext cx="483870" cy="396240"/>
            </a:xfrm>
            <a:custGeom>
              <a:avLst/>
              <a:gdLst/>
              <a:ahLst/>
              <a:cxnLst/>
              <a:rect l="l" t="t" r="r" b="b"/>
              <a:pathLst>
                <a:path w="483870" h="396240">
                  <a:moveTo>
                    <a:pt x="231317" y="0"/>
                  </a:moveTo>
                  <a:lnTo>
                    <a:pt x="0" y="0"/>
                  </a:lnTo>
                  <a:lnTo>
                    <a:pt x="254444" y="395998"/>
                  </a:lnTo>
                  <a:lnTo>
                    <a:pt x="483489" y="395998"/>
                  </a:lnTo>
                  <a:lnTo>
                    <a:pt x="231317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9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782" y="368656"/>
              <a:ext cx="4505618" cy="409266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0" y="15108"/>
              <a:ext cx="198120" cy="306070"/>
            </a:xfrm>
            <a:custGeom>
              <a:avLst/>
              <a:gdLst/>
              <a:ahLst/>
              <a:cxnLst/>
              <a:rect l="l" t="t" r="r" b="b"/>
              <a:pathLst>
                <a:path w="198120" h="306070">
                  <a:moveTo>
                    <a:pt x="0" y="0"/>
                  </a:moveTo>
                  <a:lnTo>
                    <a:pt x="0" y="305859"/>
                  </a:lnTo>
                  <a:lnTo>
                    <a:pt x="197943" y="305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511860" y="814550"/>
              <a:ext cx="407034" cy="365760"/>
            </a:xfrm>
            <a:custGeom>
              <a:avLst/>
              <a:gdLst/>
              <a:ahLst/>
              <a:cxnLst/>
              <a:rect l="l" t="t" r="r" b="b"/>
              <a:pathLst>
                <a:path w="407034" h="365759">
                  <a:moveTo>
                    <a:pt x="170129" y="0"/>
                  </a:moveTo>
                  <a:lnTo>
                    <a:pt x="0" y="0"/>
                  </a:lnTo>
                  <a:lnTo>
                    <a:pt x="236564" y="365531"/>
                  </a:lnTo>
                  <a:lnTo>
                    <a:pt x="406693" y="365531"/>
                  </a:lnTo>
                  <a:lnTo>
                    <a:pt x="1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3483EC-76CC-4D7D-9E8E-8B813BD68CA4}"/>
                </a:ext>
              </a:extLst>
            </p:cNvPr>
            <p:cNvSpPr txBox="1"/>
            <p:nvPr/>
          </p:nvSpPr>
          <p:spPr>
            <a:xfrm>
              <a:off x="10997646" y="717684"/>
              <a:ext cx="3428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기계시스템디자인공학과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b="1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이주형</a:t>
              </a:r>
              <a:r>
                <a:rPr lang="ko-KR" altLang="en-US" sz="1600" dirty="0" smtClean="0"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교수</a:t>
              </a: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14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5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33" y="-26550"/>
            <a:ext cx="14631668" cy="10973751"/>
          </a:xfrm>
          <a:prstGeom prst="rect">
            <a:avLst/>
          </a:prstGeom>
        </p:spPr>
      </p:pic>
      <p:sp>
        <p:nvSpPr>
          <p:cNvPr id="5" name="Shape 3"/>
          <p:cNvSpPr/>
          <p:nvPr/>
        </p:nvSpPr>
        <p:spPr>
          <a:xfrm>
            <a:off x="9906000" y="4746069"/>
            <a:ext cx="3979386" cy="3394631"/>
          </a:xfrm>
          <a:prstGeom prst="roundRect">
            <a:avLst>
              <a:gd name="adj" fmla="val 10667"/>
            </a:avLst>
          </a:prstGeom>
          <a:solidFill>
            <a:srgbClr val="84C1FA"/>
          </a:solidFill>
          <a:ln/>
        </p:spPr>
      </p:sp>
      <p:sp>
        <p:nvSpPr>
          <p:cNvPr id="6" name="Text 4"/>
          <p:cNvSpPr/>
          <p:nvPr/>
        </p:nvSpPr>
        <p:spPr>
          <a:xfrm>
            <a:off x="10290532" y="511206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차별점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90532" y="5633284"/>
            <a:ext cx="261266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 안정성 중심 설계</a:t>
            </a:r>
            <a:endParaRPr 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90532" y="6116717"/>
            <a:ext cx="327306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실제 산업 현장의 </a:t>
            </a:r>
            <a:r>
              <a:rPr lang="en-US" sz="160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불확실성을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endParaRPr lang="en-US" sz="1600" dirty="0" smtClean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소프트웨어가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아닌 장치 구조로 해결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Text 0"/>
          <p:cNvSpPr/>
          <p:nvPr/>
        </p:nvSpPr>
        <p:spPr>
          <a:xfrm>
            <a:off x="844590" y="3687842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44591" y="4784169"/>
            <a:ext cx="4338980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산업 설비 및 제품의 표면 상태를 자동으로 검사하기 위한 표면검사 장치에 관한 것으로, 검사 대상의 이송, 정렬, 촬영, 결함 판정까지의 전 과정을 장치 구조 중심으로 통합 설계한 검사 시스템이다.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844591" y="7025045"/>
            <a:ext cx="433898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단순히 카메라와 영상 알고리즘을 결합한 방식이 아니라, 검사 대상의 위치 편차, 진동, 조명 변화 등 실제 산업 현장에서 발생하는 불확실성을 구조적으로 억제하는 데 중점을 두고 설계되었다는 점에서 차별성을 가진다.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357" y="4897677"/>
            <a:ext cx="3982894" cy="30339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343501"/>
            <a:ext cx="64125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기술적 특징 및 기존 기술의 한계</a:t>
            </a:r>
            <a:endParaRPr lang="en-US" sz="3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57290" y="248737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본 특허의 기술적 특징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953901"/>
            <a:ext cx="3111937" cy="2096095"/>
          </a:xfrm>
          <a:prstGeom prst="roundRect">
            <a:avLst>
              <a:gd name="adj" fmla="val 8522"/>
            </a:avLst>
          </a:prstGeom>
          <a:solidFill>
            <a:srgbClr val="CEE6FD"/>
          </a:solidFill>
          <a:ln/>
        </p:spPr>
      </p:sp>
      <p:sp>
        <p:nvSpPr>
          <p:cNvPr id="5" name="Text 3"/>
          <p:cNvSpPr/>
          <p:nvPr/>
        </p:nvSpPr>
        <p:spPr>
          <a:xfrm>
            <a:off x="992148" y="31522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기계적 정렬 구조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992148" y="3581479"/>
            <a:ext cx="271522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대상이 이동·정지되는 과정에서 발생할 수 있는 미세한 위치 오차를 최소화하기 위한 기계적 가이드 및 정렬 구조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104084" y="2953901"/>
            <a:ext cx="3111937" cy="2096095"/>
          </a:xfrm>
          <a:prstGeom prst="roundRect">
            <a:avLst>
              <a:gd name="adj" fmla="val 8522"/>
            </a:avLst>
          </a:prstGeom>
          <a:solidFill>
            <a:srgbClr val="CEE6FD"/>
          </a:solidFill>
          <a:ln/>
        </p:spPr>
      </p:sp>
      <p:sp>
        <p:nvSpPr>
          <p:cNvPr id="8" name="Text 6"/>
          <p:cNvSpPr/>
          <p:nvPr/>
        </p:nvSpPr>
        <p:spPr>
          <a:xfrm>
            <a:off x="4302443" y="31522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촬영 환경 안정화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4302443" y="3581479"/>
            <a:ext cx="271522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반복 검사 시에도 촬영 조건을 일정하게 유지하기 위한 조명·촬영 환경의 구조적 안정화 설계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14379" y="2953901"/>
            <a:ext cx="3111937" cy="2096095"/>
          </a:xfrm>
          <a:prstGeom prst="roundRect">
            <a:avLst>
              <a:gd name="adj" fmla="val 8522"/>
            </a:avLst>
          </a:prstGeom>
          <a:solidFill>
            <a:srgbClr val="CEE6FD"/>
          </a:solidFill>
          <a:ln/>
        </p:spPr>
      </p:sp>
      <p:sp>
        <p:nvSpPr>
          <p:cNvPr id="11" name="Text 9"/>
          <p:cNvSpPr/>
          <p:nvPr/>
        </p:nvSpPr>
        <p:spPr>
          <a:xfrm>
            <a:off x="7612737" y="31522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다양한 결함 검출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612737" y="3581479"/>
            <a:ext cx="271522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표면의 균열, 스크래치, 이물, 가공 불량 등 다양한 결함 유형을 정량적으로 비교·판단할 수 있는 검사 흐름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0724674" y="2953901"/>
            <a:ext cx="3111937" cy="2096095"/>
          </a:xfrm>
          <a:prstGeom prst="roundRect">
            <a:avLst>
              <a:gd name="adj" fmla="val 8522"/>
            </a:avLst>
          </a:prstGeom>
          <a:solidFill>
            <a:srgbClr val="CEE6FD"/>
          </a:solidFill>
          <a:ln/>
        </p:spPr>
      </p:sp>
      <p:sp>
        <p:nvSpPr>
          <p:cNvPr id="14" name="Text 12"/>
          <p:cNvSpPr/>
          <p:nvPr/>
        </p:nvSpPr>
        <p:spPr>
          <a:xfrm>
            <a:off x="10923032" y="315225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연속 검사 구조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923032" y="3581479"/>
            <a:ext cx="271522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공정의 자동화, 무인화 라인에 적용 가능한 연속 검사 구조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527323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이러한 구성은 검사 정확도뿐 아니라, 장시간 운용 시의 신뢰성과 유지관리 측면까지 고려한 설계라는 점에서 산업 적용성이 높다.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93790" y="5773469"/>
            <a:ext cx="13042821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806490" y="628122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기술의 한계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806490" y="6785848"/>
            <a:ext cx="4215289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83630" y="6785848"/>
            <a:ext cx="91440" cy="107751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21" name="Text 19"/>
          <p:cNvSpPr/>
          <p:nvPr/>
        </p:nvSpPr>
        <p:spPr>
          <a:xfrm>
            <a:off x="1096288" y="7007066"/>
            <a:ext cx="37042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카메라 성능 또는 AI 알고리즘 정확도 중심의 접근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5220137" y="6785848"/>
            <a:ext cx="4215408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197277" y="6785848"/>
            <a:ext cx="91440" cy="107751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24" name="Text 22"/>
          <p:cNvSpPr/>
          <p:nvPr/>
        </p:nvSpPr>
        <p:spPr>
          <a:xfrm>
            <a:off x="5509935" y="7007066"/>
            <a:ext cx="37043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조건 변화(조명, 위치, 속도)에 대한 소프트웨어적 보정 의존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9633903" y="6785848"/>
            <a:ext cx="4215289" cy="1077516"/>
          </a:xfrm>
          <a:prstGeom prst="roundRect">
            <a:avLst>
              <a:gd name="adj" fmla="val 10183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9611043" y="6785848"/>
            <a:ext cx="91440" cy="1077516"/>
          </a:xfrm>
          <a:prstGeom prst="roundRect">
            <a:avLst>
              <a:gd name="adj" fmla="val 195349"/>
            </a:avLst>
          </a:prstGeom>
          <a:solidFill>
            <a:srgbClr val="84C1FA"/>
          </a:solidFill>
          <a:ln/>
        </p:spPr>
      </p:sp>
      <p:sp>
        <p:nvSpPr>
          <p:cNvPr id="27" name="Text 25"/>
          <p:cNvSpPr/>
          <p:nvPr/>
        </p:nvSpPr>
        <p:spPr>
          <a:xfrm>
            <a:off x="9923701" y="7007066"/>
            <a:ext cx="37042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작업자 개입을 전제로 한 반자동 검사 공정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806490" y="8086606"/>
            <a:ext cx="13042821" cy="1656874"/>
          </a:xfrm>
          <a:prstGeom prst="roundRect">
            <a:avLst>
              <a:gd name="adj" fmla="val 10781"/>
            </a:avLst>
          </a:prstGeom>
          <a:solidFill>
            <a:srgbClr val="B5DAFC"/>
          </a:solidFill>
          <a:ln/>
        </p:spPr>
      </p:sp>
      <p:pic>
        <p:nvPicPr>
          <p:cNvPr id="2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48" y="8381881"/>
            <a:ext cx="248007" cy="198358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1451213" y="8334494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이러한 방식은 초기에는 효과적일 수 있으나, 공정 속도가 증가하거나 검사 대상이 대형·중량화될수록 검사 결과의 편차와 신뢰성 저하 문제가 빈번하게 발생한다는 한계가 있다.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1451213" y="9148167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특히 고신뢰 산업에서는 "검출이 된다"보다 </a:t>
            </a:r>
            <a:r>
              <a:rPr lang="en-US" sz="155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"항상 같은 조건에서, 같은 기준으로 검출된다"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는 점이 더 중요하다.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1128303"/>
            <a:ext cx="4217551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수요분석 및 특허적 가치</a:t>
            </a:r>
            <a:endParaRPr lang="en-US" sz="33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81053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산업 현장의 구조적 수요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587903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다음과 같은 산업 분야에서는 표면검사가 공정 품질과 안전성을 좌우하는 핵심 요소로 작용한다.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2998788"/>
            <a:ext cx="13042821" cy="998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금속·소재 제조 공정 (주조, 단조, 압연, 가공 이후)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대형 설비, 플랜트, 발전·에너지 기자재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장기 운용 신뢰성이 요구되는 산업 인프라 부품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품질 인증, 안전 규제가 엄격한 산업 분야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158721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이들 산업에서는 단순 불량 검출을 넘어, </a:t>
            </a:r>
            <a:r>
              <a:rPr lang="en-US" sz="16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결과의 재현성, 추적성, 공정 연계성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필수적으로 요구된다.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93790" y="4653930"/>
            <a:ext cx="13042821" cy="28694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4834123"/>
            <a:ext cx="3219807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침해 여부와 무관한 특허적 가치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5428880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특허의 중요한 특징은, 직접적인 구성요건 침해 여부와 무관하게 기술적 가치가 발생한다는 점이다.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5983116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회피설계의 한계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6389952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특정 부품이나 일부 구조를 변경하여 형식적인 </a:t>
            </a:r>
            <a:r>
              <a:rPr lang="en-US" sz="160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회피설계는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가능</a:t>
            </a:r>
            <a:r>
              <a:rPr lang="ko-KR" alt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성은 있음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768571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그러나 실제 산업 현장에서 요구되는: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7070990"/>
            <a:ext cx="6315670" cy="998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정확도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반복 검사 시 일관성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공정 속도와의 양립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장기간 운용 안정성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8124508"/>
            <a:ext cx="6315670" cy="499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동시에 만족시키기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위해서는 유사한 검사 구조 및 장치 구성으로 수렴할 가능성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매우 높음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28560" y="5983116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회피설계 시 발생 문제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28560" y="6389952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회피하기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위해 장치 구조를 단순화할 경우, </a:t>
            </a:r>
            <a:r>
              <a:rPr lang="en-US" sz="1600" dirty="0" err="1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다음과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문제가</a:t>
            </a:r>
            <a:r>
              <a:rPr lang="en-US" sz="16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발생할 수 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28560" y="6768571"/>
            <a:ext cx="6315670" cy="998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대상 위치 편차 증가로 인한 오검출·미검출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조건 변동에 따른 결과 불일치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반복 검사 시 데이터 신뢰성 저하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기준의 표준화·인증 대응 곤란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46798" y="9075222"/>
            <a:ext cx="12789813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즉, 본 특허는 단순한 권리 차원의 특허라기보다 산업 현장에서 </a:t>
            </a:r>
            <a:r>
              <a:rPr lang="en-US" sz="165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'합리적인 선택'</a:t>
            </a: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으로 귀결되는 구조를 보호하는 특허에 해당한다.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93790" y="8914012"/>
            <a:ext cx="22860" cy="634484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0" name="Text 18"/>
          <p:cNvSpPr/>
          <p:nvPr/>
        </p:nvSpPr>
        <p:spPr>
          <a:xfrm>
            <a:off x="793790" y="9709706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결과적으로, 검사 장치 구조 + 검사 방식의 결합 설계는 고신뢰 산업에서는 사실상 필수적인 방향으로 작용한다.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93789" y="10001527"/>
            <a:ext cx="13042821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점에서 본 특허는 침해 리스크 관점뿐 아니라 </a:t>
            </a:r>
            <a:r>
              <a:rPr lang="en-US" sz="14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도입·개발 시 참고·활용해야 할 구조적 기준점 역할</a:t>
            </a:r>
            <a:r>
              <a:rPr lang="en-US" sz="14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수행한다.</a:t>
            </a:r>
            <a:endParaRPr 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31890" y="1060887"/>
            <a:ext cx="4592122" cy="52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활용 시나리오 및 기대 효과</a:t>
            </a:r>
            <a:endParaRPr lang="en-US" sz="33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1890" y="1946354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활용 가능 시나리오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1890" y="2423795"/>
            <a:ext cx="168593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01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1890" y="2687638"/>
            <a:ext cx="6315670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4"/>
          <p:cNvSpPr/>
          <p:nvPr/>
        </p:nvSpPr>
        <p:spPr>
          <a:xfrm>
            <a:off x="831890" y="2817654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공정 자동화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831890" y="3224490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표면검사 공정의 자동화 및 고도화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831890" y="3642360"/>
            <a:ext cx="168593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02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31890" y="3906202"/>
            <a:ext cx="6315670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8"/>
          <p:cNvSpPr/>
          <p:nvPr/>
        </p:nvSpPr>
        <p:spPr>
          <a:xfrm>
            <a:off x="831890" y="4036219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무인 라인 구축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31890" y="4443055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무인 검사 라인 구축을 위한 핵심 장치 구조 적용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31890" y="4860925"/>
            <a:ext cx="168593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03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1890" y="5124768"/>
            <a:ext cx="6315670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4" name="Text 12"/>
          <p:cNvSpPr/>
          <p:nvPr/>
        </p:nvSpPr>
        <p:spPr>
          <a:xfrm>
            <a:off x="831890" y="5254784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표준화 대응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31890" y="5661620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공정의 표준화 및 품질 인증 대응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31890" y="6079490"/>
            <a:ext cx="168593" cy="210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Light" pitchFamily="34" charset="-120"/>
              </a:rPr>
              <a:t>04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831890" y="6343333"/>
            <a:ext cx="6315670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8" name="Text 16"/>
          <p:cNvSpPr/>
          <p:nvPr/>
        </p:nvSpPr>
        <p:spPr>
          <a:xfrm>
            <a:off x="831890" y="6473349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레퍼런스 활용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31890" y="6880185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고위험·고신뢰 산업용 검사 장비 개발 시 레퍼런스 특허 활용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2440" y="1946354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도입 시 기대 효과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688268" y="2550795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정확도 향상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688268" y="2957632"/>
            <a:ext cx="5714762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표면 결함 검출 정확도 및 반복 검사 신뢰성 향상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8688268" y="3494008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속도와 품질 양립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8688268" y="3900845"/>
            <a:ext cx="5714762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공정 속도 증가와 품질 안정성의 동시 확보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 23"/>
          <p:cNvSpPr/>
          <p:nvPr/>
        </p:nvSpPr>
        <p:spPr>
          <a:xfrm>
            <a:off x="8688268" y="4437221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의존도 감소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Text 24"/>
          <p:cNvSpPr/>
          <p:nvPr/>
        </p:nvSpPr>
        <p:spPr>
          <a:xfrm>
            <a:off x="8688268" y="4844058"/>
            <a:ext cx="5714762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작업자 의존도 감소 및 품질 편차 최소화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8688268" y="5380434"/>
            <a:ext cx="2108716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표준화 기반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8688268" y="5787271"/>
            <a:ext cx="5714762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검사 기준의 체계화 및 장기적 표준화 기반 확보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Shape 27"/>
          <p:cNvSpPr/>
          <p:nvPr/>
        </p:nvSpPr>
        <p:spPr>
          <a:xfrm>
            <a:off x="831890" y="7637649"/>
            <a:ext cx="13042821" cy="28694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34" name="Text 28"/>
          <p:cNvSpPr/>
          <p:nvPr/>
        </p:nvSpPr>
        <p:spPr>
          <a:xfrm>
            <a:off x="831890" y="7881342"/>
            <a:ext cx="2530435" cy="316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Text 29"/>
          <p:cNvSpPr/>
          <p:nvPr/>
        </p:nvSpPr>
        <p:spPr>
          <a:xfrm>
            <a:off x="831890" y="8412599"/>
            <a:ext cx="13042821" cy="312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6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Text 30"/>
          <p:cNvSpPr/>
          <p:nvPr/>
        </p:nvSpPr>
        <p:spPr>
          <a:xfrm>
            <a:off x="831890" y="9014817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한웅진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 31"/>
          <p:cNvSpPr/>
          <p:nvPr/>
        </p:nvSpPr>
        <p:spPr>
          <a:xfrm>
            <a:off x="831890" y="9393436"/>
            <a:ext cx="6315670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02-970-9147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Text 32"/>
          <p:cNvSpPr/>
          <p:nvPr/>
        </p:nvSpPr>
        <p:spPr>
          <a:xfrm>
            <a:off x="831890" y="9779675"/>
            <a:ext cx="6315670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30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woongjin@seoultech.ac.kr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9" name="Text 33"/>
          <p:cNvSpPr/>
          <p:nvPr/>
        </p:nvSpPr>
        <p:spPr>
          <a:xfrm>
            <a:off x="7566660" y="9014817"/>
            <a:ext cx="6315670" cy="249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오진석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0" name="Text 34"/>
          <p:cNvSpPr/>
          <p:nvPr/>
        </p:nvSpPr>
        <p:spPr>
          <a:xfrm>
            <a:off x="7566660" y="9393436"/>
            <a:ext cx="6315670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Text 35"/>
          <p:cNvSpPr/>
          <p:nvPr/>
        </p:nvSpPr>
        <p:spPr>
          <a:xfrm>
            <a:off x="7566660" y="9779675"/>
            <a:ext cx="6315670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30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95527@seoultech.ac.kr</a:t>
            </a:r>
            <a:endParaRPr lang="en-US" sz="1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AutoShape 2" descr="Image search result"/>
          <p:cNvSpPr>
            <a:spLocks noChangeAspect="1" noChangeArrowheads="1"/>
          </p:cNvSpPr>
          <p:nvPr/>
        </p:nvSpPr>
        <p:spPr bwMode="auto">
          <a:xfrm>
            <a:off x="193675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853" y="2561876"/>
            <a:ext cx="306762" cy="306762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23471" y="3486612"/>
            <a:ext cx="236794" cy="236794"/>
          </a:xfrm>
          <a:prstGeom prst="rect">
            <a:avLst/>
          </a:prstGeom>
        </p:spPr>
      </p:pic>
      <p:sp>
        <p:nvSpPr>
          <p:cNvPr id="45" name="AutoShape 4" descr="Image search result"/>
          <p:cNvSpPr>
            <a:spLocks noChangeAspect="1" noChangeArrowheads="1"/>
          </p:cNvSpPr>
          <p:nvPr/>
        </p:nvSpPr>
        <p:spPr bwMode="auto">
          <a:xfrm>
            <a:off x="346075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967" y="4475554"/>
            <a:ext cx="245298" cy="245298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0374" y="5371314"/>
            <a:ext cx="293710" cy="293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657</Words>
  <Application>Microsoft Office PowerPoint</Application>
  <PresentationFormat>사용자 지정</PresentationFormat>
  <Paragraphs>91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Instrument Sans Semi Bold</vt:lpstr>
      <vt:lpstr>Calibri</vt:lpstr>
      <vt:lpstr>맑은 고딕</vt:lpstr>
      <vt:lpstr>Instrument Sans Medium</vt:lpstr>
      <vt:lpstr>Instrument Sans Light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5</cp:revision>
  <dcterms:created xsi:type="dcterms:W3CDTF">2026-02-08T03:49:16Z</dcterms:created>
  <dcterms:modified xsi:type="dcterms:W3CDTF">2026-02-08T04:11:42Z</dcterms:modified>
</cp:coreProperties>
</file>